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85"/>
  </p:notesMasterIdLst>
  <p:sldIdLst>
    <p:sldId id="256" r:id="rId2"/>
    <p:sldId id="280" r:id="rId3"/>
    <p:sldId id="264" r:id="rId4"/>
    <p:sldId id="359" r:id="rId5"/>
    <p:sldId id="376" r:id="rId6"/>
    <p:sldId id="368" r:id="rId7"/>
    <p:sldId id="274" r:id="rId8"/>
    <p:sldId id="364" r:id="rId9"/>
    <p:sldId id="365" r:id="rId10"/>
    <p:sldId id="366" r:id="rId11"/>
    <p:sldId id="367" r:id="rId12"/>
    <p:sldId id="377" r:id="rId13"/>
    <p:sldId id="369" r:id="rId14"/>
    <p:sldId id="315" r:id="rId15"/>
    <p:sldId id="370" r:id="rId16"/>
    <p:sldId id="285" r:id="rId17"/>
    <p:sldId id="316" r:id="rId18"/>
    <p:sldId id="318" r:id="rId19"/>
    <p:sldId id="308" r:id="rId20"/>
    <p:sldId id="358" r:id="rId21"/>
    <p:sldId id="319" r:id="rId22"/>
    <p:sldId id="320" r:id="rId23"/>
    <p:sldId id="321" r:id="rId24"/>
    <p:sldId id="383" r:id="rId25"/>
    <p:sldId id="322" r:id="rId26"/>
    <p:sldId id="323" r:id="rId27"/>
    <p:sldId id="291" r:id="rId28"/>
    <p:sldId id="363" r:id="rId29"/>
    <p:sldId id="272" r:id="rId30"/>
    <p:sldId id="371" r:id="rId31"/>
    <p:sldId id="372" r:id="rId32"/>
    <p:sldId id="374" r:id="rId33"/>
    <p:sldId id="373" r:id="rId34"/>
    <p:sldId id="379" r:id="rId35"/>
    <p:sldId id="375" r:id="rId36"/>
    <p:sldId id="399" r:id="rId37"/>
    <p:sldId id="332" r:id="rId38"/>
    <p:sldId id="381" r:id="rId39"/>
    <p:sldId id="330" r:id="rId40"/>
    <p:sldId id="333" r:id="rId41"/>
    <p:sldId id="334" r:id="rId42"/>
    <p:sldId id="357" r:id="rId43"/>
    <p:sldId id="382" r:id="rId44"/>
    <p:sldId id="342" r:id="rId45"/>
    <p:sldId id="384" r:id="rId46"/>
    <p:sldId id="350" r:id="rId47"/>
    <p:sldId id="351" r:id="rId48"/>
    <p:sldId id="352" r:id="rId49"/>
    <p:sldId id="311" r:id="rId50"/>
    <p:sldId id="385" r:id="rId51"/>
    <p:sldId id="344" r:id="rId52"/>
    <p:sldId id="345" r:id="rId53"/>
    <p:sldId id="346" r:id="rId54"/>
    <p:sldId id="347" r:id="rId55"/>
    <p:sldId id="348" r:id="rId56"/>
    <p:sldId id="360" r:id="rId57"/>
    <p:sldId id="395" r:id="rId58"/>
    <p:sldId id="361" r:id="rId59"/>
    <p:sldId id="386" r:id="rId60"/>
    <p:sldId id="396" r:id="rId61"/>
    <p:sldId id="387" r:id="rId62"/>
    <p:sldId id="295" r:id="rId63"/>
    <p:sldId id="397" r:id="rId64"/>
    <p:sldId id="388" r:id="rId65"/>
    <p:sldId id="281" r:id="rId66"/>
    <p:sldId id="389" r:id="rId67"/>
    <p:sldId id="390" r:id="rId68"/>
    <p:sldId id="391" r:id="rId69"/>
    <p:sldId id="362" r:id="rId70"/>
    <p:sldId id="392" r:id="rId71"/>
    <p:sldId id="300" r:id="rId72"/>
    <p:sldId id="393" r:id="rId73"/>
    <p:sldId id="349" r:id="rId74"/>
    <p:sldId id="398" r:id="rId75"/>
    <p:sldId id="354" r:id="rId76"/>
    <p:sldId id="269" r:id="rId77"/>
    <p:sldId id="278" r:id="rId78"/>
    <p:sldId id="279" r:id="rId79"/>
    <p:sldId id="296" r:id="rId80"/>
    <p:sldId id="297" r:id="rId81"/>
    <p:sldId id="355" r:id="rId82"/>
    <p:sldId id="394" r:id="rId83"/>
    <p:sldId id="35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93" autoAdjust="0"/>
    <p:restoredTop sz="83537" autoAdjust="0"/>
  </p:normalViewPr>
  <p:slideViewPr>
    <p:cSldViewPr snapToGrid="0">
      <p:cViewPr varScale="1">
        <p:scale>
          <a:sx n="101" d="100"/>
          <a:sy n="101" d="100"/>
        </p:scale>
        <p:origin x="23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23EDAE-F0EB-284D-AA15-075958FDDDCB}"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US"/>
        </a:p>
      </dgm:t>
    </dgm:pt>
    <dgm:pt modelId="{A10A70E7-33F6-3440-9C12-487710F09F95}">
      <dgm:prSet phldrT="[Text]"/>
      <dgm:spPr/>
      <dgm:t>
        <a:bodyPr/>
        <a:lstStyle/>
        <a:p>
          <a:r>
            <a:rPr lang="en-US" dirty="0"/>
            <a:t>Topics in reading</a:t>
          </a:r>
        </a:p>
      </dgm:t>
    </dgm:pt>
    <dgm:pt modelId="{5EBB2C6F-4E6F-484E-90BB-1D0C078FBA0E}" type="parTrans" cxnId="{25062823-3C25-124E-8A0A-EE67A7DB00E8}">
      <dgm:prSet/>
      <dgm:spPr/>
      <dgm:t>
        <a:bodyPr/>
        <a:lstStyle/>
        <a:p>
          <a:endParaRPr lang="en-US"/>
        </a:p>
      </dgm:t>
    </dgm:pt>
    <dgm:pt modelId="{C9051F97-8E19-7345-A018-850257BE8DAE}" type="sibTrans" cxnId="{25062823-3C25-124E-8A0A-EE67A7DB00E8}">
      <dgm:prSet/>
      <dgm:spPr/>
      <dgm:t>
        <a:bodyPr/>
        <a:lstStyle/>
        <a:p>
          <a:endParaRPr lang="en-US"/>
        </a:p>
      </dgm:t>
    </dgm:pt>
    <dgm:pt modelId="{BB847B52-8EF2-5444-846E-86AF00E7A153}">
      <dgm:prSet phldrT="[Text]"/>
      <dgm:spPr/>
      <dgm:t>
        <a:bodyPr/>
        <a:lstStyle/>
        <a:p>
          <a:r>
            <a:rPr lang="en-US" dirty="0"/>
            <a:t>Topics discussed in class</a:t>
          </a:r>
        </a:p>
      </dgm:t>
    </dgm:pt>
    <dgm:pt modelId="{359EC730-D867-F442-AFF6-BC2B3F8BB74F}" type="parTrans" cxnId="{10495031-1506-2C4C-A806-7B827C8D1AB8}">
      <dgm:prSet/>
      <dgm:spPr/>
      <dgm:t>
        <a:bodyPr/>
        <a:lstStyle/>
        <a:p>
          <a:endParaRPr lang="en-US"/>
        </a:p>
      </dgm:t>
    </dgm:pt>
    <dgm:pt modelId="{33B51640-A124-4F46-A2C4-F3B02BC0051B}" type="sibTrans" cxnId="{10495031-1506-2C4C-A806-7B827C8D1AB8}">
      <dgm:prSet/>
      <dgm:spPr/>
      <dgm:t>
        <a:bodyPr/>
        <a:lstStyle/>
        <a:p>
          <a:endParaRPr lang="en-US"/>
        </a:p>
      </dgm:t>
    </dgm:pt>
    <dgm:pt modelId="{83148934-8830-8E48-AC93-2C1B93411622}">
      <dgm:prSet phldrT="[Text]"/>
      <dgm:spPr/>
      <dgm:t>
        <a:bodyPr/>
        <a:lstStyle/>
        <a:p>
          <a:r>
            <a:rPr lang="en-US" dirty="0"/>
            <a:t>Topics on homework /projects</a:t>
          </a:r>
        </a:p>
      </dgm:t>
    </dgm:pt>
    <dgm:pt modelId="{872722C8-F596-3741-911E-2584766B83A6}" type="parTrans" cxnId="{2B052644-81EF-334B-914A-7BFC305E419A}">
      <dgm:prSet/>
      <dgm:spPr/>
      <dgm:t>
        <a:bodyPr/>
        <a:lstStyle/>
        <a:p>
          <a:endParaRPr lang="en-US"/>
        </a:p>
      </dgm:t>
    </dgm:pt>
    <dgm:pt modelId="{261C91F7-8985-2748-BAB6-435C9FE0BFEA}" type="sibTrans" cxnId="{2B052644-81EF-334B-914A-7BFC305E419A}">
      <dgm:prSet/>
      <dgm:spPr/>
      <dgm:t>
        <a:bodyPr/>
        <a:lstStyle/>
        <a:p>
          <a:endParaRPr lang="en-US"/>
        </a:p>
      </dgm:t>
    </dgm:pt>
    <dgm:pt modelId="{4FC22A13-8292-3E46-A544-F8030031E8A1}">
      <dgm:prSet phldrT="[Text]"/>
      <dgm:spPr/>
      <dgm:t>
        <a:bodyPr/>
        <a:lstStyle/>
        <a:p>
          <a:r>
            <a:rPr lang="en-US" dirty="0"/>
            <a:t>Topics on preparation exam</a:t>
          </a:r>
        </a:p>
      </dgm:t>
    </dgm:pt>
    <dgm:pt modelId="{1CB2B576-257A-C64C-9DE0-0F1F11E2CBB8}" type="parTrans" cxnId="{6F88739C-0AD6-7F43-A4DC-0B011C1E5263}">
      <dgm:prSet/>
      <dgm:spPr/>
      <dgm:t>
        <a:bodyPr/>
        <a:lstStyle/>
        <a:p>
          <a:endParaRPr lang="en-US"/>
        </a:p>
      </dgm:t>
    </dgm:pt>
    <dgm:pt modelId="{261A3C74-FE9E-D741-9D32-B70143C45B6C}" type="sibTrans" cxnId="{6F88739C-0AD6-7F43-A4DC-0B011C1E5263}">
      <dgm:prSet/>
      <dgm:spPr/>
      <dgm:t>
        <a:bodyPr/>
        <a:lstStyle/>
        <a:p>
          <a:endParaRPr lang="en-US"/>
        </a:p>
      </dgm:t>
    </dgm:pt>
    <dgm:pt modelId="{A9EF44C2-84FD-4C44-AD24-D2668346D8B8}">
      <dgm:prSet phldrT="[Text]"/>
      <dgm:spPr/>
      <dgm:t>
        <a:bodyPr/>
        <a:lstStyle/>
        <a:p>
          <a:r>
            <a:rPr lang="en-US" dirty="0"/>
            <a:t>Topics on actual exam</a:t>
          </a:r>
        </a:p>
      </dgm:t>
    </dgm:pt>
    <dgm:pt modelId="{0FBCBC85-32B1-5B40-B560-68BADA17DC0A}" type="parTrans" cxnId="{E8940BF9-F942-B541-8BCE-94CE16FB221C}">
      <dgm:prSet/>
      <dgm:spPr/>
      <dgm:t>
        <a:bodyPr/>
        <a:lstStyle/>
        <a:p>
          <a:endParaRPr lang="en-US"/>
        </a:p>
      </dgm:t>
    </dgm:pt>
    <dgm:pt modelId="{133456A6-8C11-3541-BB6B-C9D5CBEC5299}" type="sibTrans" cxnId="{E8940BF9-F942-B541-8BCE-94CE16FB221C}">
      <dgm:prSet/>
      <dgm:spPr/>
      <dgm:t>
        <a:bodyPr/>
        <a:lstStyle/>
        <a:p>
          <a:endParaRPr lang="en-US"/>
        </a:p>
      </dgm:t>
    </dgm:pt>
    <dgm:pt modelId="{6D7303FF-3444-A841-BD4B-056915A879D0}" type="pres">
      <dgm:prSet presAssocID="{AE23EDAE-F0EB-284D-AA15-075958FDDDCB}" presName="Name0" presStyleCnt="0">
        <dgm:presLayoutVars>
          <dgm:chMax val="7"/>
          <dgm:dir/>
          <dgm:animLvl val="lvl"/>
          <dgm:resizeHandles val="exact"/>
        </dgm:presLayoutVars>
      </dgm:prSet>
      <dgm:spPr/>
    </dgm:pt>
    <dgm:pt modelId="{7FB6011E-CE6B-664E-B5DD-0FE920BEA92E}" type="pres">
      <dgm:prSet presAssocID="{A10A70E7-33F6-3440-9C12-487710F09F95}" presName="circle1" presStyleLbl="node1" presStyleIdx="0" presStyleCnt="5"/>
      <dgm:spPr/>
    </dgm:pt>
    <dgm:pt modelId="{1380A74E-1204-0040-B7B3-DD50C4E9938E}" type="pres">
      <dgm:prSet presAssocID="{A10A70E7-33F6-3440-9C12-487710F09F95}" presName="space" presStyleCnt="0"/>
      <dgm:spPr/>
    </dgm:pt>
    <dgm:pt modelId="{AA16C5DC-E6F3-2441-8FDF-181BF404B627}" type="pres">
      <dgm:prSet presAssocID="{A10A70E7-33F6-3440-9C12-487710F09F95}" presName="rect1" presStyleLbl="alignAcc1" presStyleIdx="0" presStyleCnt="5"/>
      <dgm:spPr/>
    </dgm:pt>
    <dgm:pt modelId="{86388645-BCFE-6A4C-9DFA-153941BA1416}" type="pres">
      <dgm:prSet presAssocID="{BB847B52-8EF2-5444-846E-86AF00E7A153}" presName="vertSpace2" presStyleLbl="node1" presStyleIdx="0" presStyleCnt="5"/>
      <dgm:spPr/>
    </dgm:pt>
    <dgm:pt modelId="{BF30C8C0-62F6-EE4D-A337-34E9BBC7264A}" type="pres">
      <dgm:prSet presAssocID="{BB847B52-8EF2-5444-846E-86AF00E7A153}" presName="circle2" presStyleLbl="node1" presStyleIdx="1" presStyleCnt="5"/>
      <dgm:spPr/>
    </dgm:pt>
    <dgm:pt modelId="{485DBD39-5648-0D4C-80BC-E150D66DA426}" type="pres">
      <dgm:prSet presAssocID="{BB847B52-8EF2-5444-846E-86AF00E7A153}" presName="rect2" presStyleLbl="alignAcc1" presStyleIdx="1" presStyleCnt="5"/>
      <dgm:spPr/>
    </dgm:pt>
    <dgm:pt modelId="{6BA90647-D53D-8447-835F-1912A1481BE7}" type="pres">
      <dgm:prSet presAssocID="{83148934-8830-8E48-AC93-2C1B93411622}" presName="vertSpace3" presStyleLbl="node1" presStyleIdx="1" presStyleCnt="5"/>
      <dgm:spPr/>
    </dgm:pt>
    <dgm:pt modelId="{6023A0B4-311A-C64D-B708-B3FF3F61374B}" type="pres">
      <dgm:prSet presAssocID="{83148934-8830-8E48-AC93-2C1B93411622}" presName="circle3" presStyleLbl="node1" presStyleIdx="2" presStyleCnt="5"/>
      <dgm:spPr/>
    </dgm:pt>
    <dgm:pt modelId="{B10423CC-6470-D343-93DC-6EECF22A3825}" type="pres">
      <dgm:prSet presAssocID="{83148934-8830-8E48-AC93-2C1B93411622}" presName="rect3" presStyleLbl="alignAcc1" presStyleIdx="2" presStyleCnt="5"/>
      <dgm:spPr/>
    </dgm:pt>
    <dgm:pt modelId="{E46E76A1-7C88-4C4D-8981-238FF6466620}" type="pres">
      <dgm:prSet presAssocID="{4FC22A13-8292-3E46-A544-F8030031E8A1}" presName="vertSpace4" presStyleLbl="node1" presStyleIdx="2" presStyleCnt="5"/>
      <dgm:spPr/>
    </dgm:pt>
    <dgm:pt modelId="{61D2B126-3625-2F4A-A73B-B17956B32069}" type="pres">
      <dgm:prSet presAssocID="{4FC22A13-8292-3E46-A544-F8030031E8A1}" presName="circle4" presStyleLbl="node1" presStyleIdx="3" presStyleCnt="5"/>
      <dgm:spPr/>
    </dgm:pt>
    <dgm:pt modelId="{EBF940E9-C1E0-B74B-AD05-91FD78BAD382}" type="pres">
      <dgm:prSet presAssocID="{4FC22A13-8292-3E46-A544-F8030031E8A1}" presName="rect4" presStyleLbl="alignAcc1" presStyleIdx="3" presStyleCnt="5"/>
      <dgm:spPr/>
    </dgm:pt>
    <dgm:pt modelId="{D3ED2A26-2E23-4243-824C-E63D2BE91D33}" type="pres">
      <dgm:prSet presAssocID="{A9EF44C2-84FD-4C44-AD24-D2668346D8B8}" presName="vertSpace5" presStyleLbl="node1" presStyleIdx="3" presStyleCnt="5"/>
      <dgm:spPr/>
    </dgm:pt>
    <dgm:pt modelId="{D124D599-D6BB-E144-B17E-4B8DB97759E3}" type="pres">
      <dgm:prSet presAssocID="{A9EF44C2-84FD-4C44-AD24-D2668346D8B8}" presName="circle5" presStyleLbl="node1" presStyleIdx="4" presStyleCnt="5"/>
      <dgm:spPr/>
    </dgm:pt>
    <dgm:pt modelId="{584B0FBE-E419-4848-98EA-B8DD9623E9FA}" type="pres">
      <dgm:prSet presAssocID="{A9EF44C2-84FD-4C44-AD24-D2668346D8B8}" presName="rect5" presStyleLbl="alignAcc1" presStyleIdx="4" presStyleCnt="5" custLinFactNeighborX="14467"/>
      <dgm:spPr/>
    </dgm:pt>
    <dgm:pt modelId="{18ADB0A2-85FD-4B4E-BA95-468523514038}" type="pres">
      <dgm:prSet presAssocID="{A10A70E7-33F6-3440-9C12-487710F09F95}" presName="rect1ParTxNoCh" presStyleLbl="alignAcc1" presStyleIdx="4" presStyleCnt="5">
        <dgm:presLayoutVars>
          <dgm:chMax val="1"/>
          <dgm:bulletEnabled val="1"/>
        </dgm:presLayoutVars>
      </dgm:prSet>
      <dgm:spPr/>
    </dgm:pt>
    <dgm:pt modelId="{B3FA62EB-9DBB-4646-AB94-ED3CAA618AD6}" type="pres">
      <dgm:prSet presAssocID="{BB847B52-8EF2-5444-846E-86AF00E7A153}" presName="rect2ParTxNoCh" presStyleLbl="alignAcc1" presStyleIdx="4" presStyleCnt="5">
        <dgm:presLayoutVars>
          <dgm:chMax val="1"/>
          <dgm:bulletEnabled val="1"/>
        </dgm:presLayoutVars>
      </dgm:prSet>
      <dgm:spPr/>
    </dgm:pt>
    <dgm:pt modelId="{BAA71478-4422-F042-A3B1-B48FB1A4F7E0}" type="pres">
      <dgm:prSet presAssocID="{83148934-8830-8E48-AC93-2C1B93411622}" presName="rect3ParTxNoCh" presStyleLbl="alignAcc1" presStyleIdx="4" presStyleCnt="5">
        <dgm:presLayoutVars>
          <dgm:chMax val="1"/>
          <dgm:bulletEnabled val="1"/>
        </dgm:presLayoutVars>
      </dgm:prSet>
      <dgm:spPr/>
    </dgm:pt>
    <dgm:pt modelId="{3D9152BB-58AC-6845-BCA9-380DA01665F9}" type="pres">
      <dgm:prSet presAssocID="{4FC22A13-8292-3E46-A544-F8030031E8A1}" presName="rect4ParTxNoCh" presStyleLbl="alignAcc1" presStyleIdx="4" presStyleCnt="5">
        <dgm:presLayoutVars>
          <dgm:chMax val="1"/>
          <dgm:bulletEnabled val="1"/>
        </dgm:presLayoutVars>
      </dgm:prSet>
      <dgm:spPr/>
    </dgm:pt>
    <dgm:pt modelId="{9FAAEAD1-1917-DE4C-B37C-27E447FD5464}" type="pres">
      <dgm:prSet presAssocID="{A9EF44C2-84FD-4C44-AD24-D2668346D8B8}" presName="rect5ParTxNoCh" presStyleLbl="alignAcc1" presStyleIdx="4" presStyleCnt="5">
        <dgm:presLayoutVars>
          <dgm:chMax val="1"/>
          <dgm:bulletEnabled val="1"/>
        </dgm:presLayoutVars>
      </dgm:prSet>
      <dgm:spPr/>
    </dgm:pt>
  </dgm:ptLst>
  <dgm:cxnLst>
    <dgm:cxn modelId="{CDD2F40A-5C92-104E-B704-E5BCAD578DCC}" type="presOf" srcId="{83148934-8830-8E48-AC93-2C1B93411622}" destId="{B10423CC-6470-D343-93DC-6EECF22A3825}" srcOrd="0" destOrd="0" presId="urn:microsoft.com/office/officeart/2005/8/layout/target3"/>
    <dgm:cxn modelId="{25062823-3C25-124E-8A0A-EE67A7DB00E8}" srcId="{AE23EDAE-F0EB-284D-AA15-075958FDDDCB}" destId="{A10A70E7-33F6-3440-9C12-487710F09F95}" srcOrd="0" destOrd="0" parTransId="{5EBB2C6F-4E6F-484E-90BB-1D0C078FBA0E}" sibTransId="{C9051F97-8E19-7345-A018-850257BE8DAE}"/>
    <dgm:cxn modelId="{10495031-1506-2C4C-A806-7B827C8D1AB8}" srcId="{AE23EDAE-F0EB-284D-AA15-075958FDDDCB}" destId="{BB847B52-8EF2-5444-846E-86AF00E7A153}" srcOrd="1" destOrd="0" parTransId="{359EC730-D867-F442-AFF6-BC2B3F8BB74F}" sibTransId="{33B51640-A124-4F46-A2C4-F3B02BC0051B}"/>
    <dgm:cxn modelId="{82EC7E34-E211-CD4C-A3C1-BA9BDE6A0AFE}" type="presOf" srcId="{4FC22A13-8292-3E46-A544-F8030031E8A1}" destId="{3D9152BB-58AC-6845-BCA9-380DA01665F9}" srcOrd="1" destOrd="0" presId="urn:microsoft.com/office/officeart/2005/8/layout/target3"/>
    <dgm:cxn modelId="{F6692137-F6C5-6C42-8D0F-E48A1EF8FF46}" type="presOf" srcId="{AE23EDAE-F0EB-284D-AA15-075958FDDDCB}" destId="{6D7303FF-3444-A841-BD4B-056915A879D0}" srcOrd="0" destOrd="0" presId="urn:microsoft.com/office/officeart/2005/8/layout/target3"/>
    <dgm:cxn modelId="{F0313D3C-68F1-9343-BC07-20D5C17B109F}" type="presOf" srcId="{4FC22A13-8292-3E46-A544-F8030031E8A1}" destId="{EBF940E9-C1E0-B74B-AD05-91FD78BAD382}" srcOrd="0" destOrd="0" presId="urn:microsoft.com/office/officeart/2005/8/layout/target3"/>
    <dgm:cxn modelId="{8D8F4C3E-0E6C-1645-AC3F-D92AB60E2E52}" type="presOf" srcId="{BB847B52-8EF2-5444-846E-86AF00E7A153}" destId="{B3FA62EB-9DBB-4646-AB94-ED3CAA618AD6}" srcOrd="1" destOrd="0" presId="urn:microsoft.com/office/officeart/2005/8/layout/target3"/>
    <dgm:cxn modelId="{2B052644-81EF-334B-914A-7BFC305E419A}" srcId="{AE23EDAE-F0EB-284D-AA15-075958FDDDCB}" destId="{83148934-8830-8E48-AC93-2C1B93411622}" srcOrd="2" destOrd="0" parTransId="{872722C8-F596-3741-911E-2584766B83A6}" sibTransId="{261C91F7-8985-2748-BAB6-435C9FE0BFEA}"/>
    <dgm:cxn modelId="{1179D44C-D38F-BE4D-813E-34E9BE5C63A2}" type="presOf" srcId="{A9EF44C2-84FD-4C44-AD24-D2668346D8B8}" destId="{584B0FBE-E419-4848-98EA-B8DD9623E9FA}" srcOrd="0" destOrd="0" presId="urn:microsoft.com/office/officeart/2005/8/layout/target3"/>
    <dgm:cxn modelId="{9317EB58-49BD-1643-ADD8-B2B619A8EF26}" type="presOf" srcId="{A10A70E7-33F6-3440-9C12-487710F09F95}" destId="{18ADB0A2-85FD-4B4E-BA95-468523514038}" srcOrd="1" destOrd="0" presId="urn:microsoft.com/office/officeart/2005/8/layout/target3"/>
    <dgm:cxn modelId="{79D97164-43C6-B14E-B9B6-02795AA13E51}" type="presOf" srcId="{BB847B52-8EF2-5444-846E-86AF00E7A153}" destId="{485DBD39-5648-0D4C-80BC-E150D66DA426}" srcOrd="0" destOrd="0" presId="urn:microsoft.com/office/officeart/2005/8/layout/target3"/>
    <dgm:cxn modelId="{CE5FE177-57D3-7244-B95F-F0E312EF1137}" type="presOf" srcId="{A10A70E7-33F6-3440-9C12-487710F09F95}" destId="{AA16C5DC-E6F3-2441-8FDF-181BF404B627}" srcOrd="0" destOrd="0" presId="urn:microsoft.com/office/officeart/2005/8/layout/target3"/>
    <dgm:cxn modelId="{6F88739C-0AD6-7F43-A4DC-0B011C1E5263}" srcId="{AE23EDAE-F0EB-284D-AA15-075958FDDDCB}" destId="{4FC22A13-8292-3E46-A544-F8030031E8A1}" srcOrd="3" destOrd="0" parTransId="{1CB2B576-257A-C64C-9DE0-0F1F11E2CBB8}" sibTransId="{261A3C74-FE9E-D741-9D32-B70143C45B6C}"/>
    <dgm:cxn modelId="{ED552BBF-D6E0-CA44-A301-9FAF587A45D7}" type="presOf" srcId="{83148934-8830-8E48-AC93-2C1B93411622}" destId="{BAA71478-4422-F042-A3B1-B48FB1A4F7E0}" srcOrd="1" destOrd="0" presId="urn:microsoft.com/office/officeart/2005/8/layout/target3"/>
    <dgm:cxn modelId="{B4B8E9EE-A49B-A24C-81E3-AE53F3F79DC5}" type="presOf" srcId="{A9EF44C2-84FD-4C44-AD24-D2668346D8B8}" destId="{9FAAEAD1-1917-DE4C-B37C-27E447FD5464}" srcOrd="1" destOrd="0" presId="urn:microsoft.com/office/officeart/2005/8/layout/target3"/>
    <dgm:cxn modelId="{E8940BF9-F942-B541-8BCE-94CE16FB221C}" srcId="{AE23EDAE-F0EB-284D-AA15-075958FDDDCB}" destId="{A9EF44C2-84FD-4C44-AD24-D2668346D8B8}" srcOrd="4" destOrd="0" parTransId="{0FBCBC85-32B1-5B40-B560-68BADA17DC0A}" sibTransId="{133456A6-8C11-3541-BB6B-C9D5CBEC5299}"/>
    <dgm:cxn modelId="{B609FF4F-D1EC-6B42-937C-DAD5D56E491F}" type="presParOf" srcId="{6D7303FF-3444-A841-BD4B-056915A879D0}" destId="{7FB6011E-CE6B-664E-B5DD-0FE920BEA92E}" srcOrd="0" destOrd="0" presId="urn:microsoft.com/office/officeart/2005/8/layout/target3"/>
    <dgm:cxn modelId="{94A978CE-99D4-104E-8693-635C6CA1CD1E}" type="presParOf" srcId="{6D7303FF-3444-A841-BD4B-056915A879D0}" destId="{1380A74E-1204-0040-B7B3-DD50C4E9938E}" srcOrd="1" destOrd="0" presId="urn:microsoft.com/office/officeart/2005/8/layout/target3"/>
    <dgm:cxn modelId="{94574CAB-F7B8-A340-932D-A4CCEAD2E9FA}" type="presParOf" srcId="{6D7303FF-3444-A841-BD4B-056915A879D0}" destId="{AA16C5DC-E6F3-2441-8FDF-181BF404B627}" srcOrd="2" destOrd="0" presId="urn:microsoft.com/office/officeart/2005/8/layout/target3"/>
    <dgm:cxn modelId="{45A2782C-E396-F34F-8B9D-4B428C576DDC}" type="presParOf" srcId="{6D7303FF-3444-A841-BD4B-056915A879D0}" destId="{86388645-BCFE-6A4C-9DFA-153941BA1416}" srcOrd="3" destOrd="0" presId="urn:microsoft.com/office/officeart/2005/8/layout/target3"/>
    <dgm:cxn modelId="{0C996CD7-9ED4-D447-91FF-D0E57DB6E807}" type="presParOf" srcId="{6D7303FF-3444-A841-BD4B-056915A879D0}" destId="{BF30C8C0-62F6-EE4D-A337-34E9BBC7264A}" srcOrd="4" destOrd="0" presId="urn:microsoft.com/office/officeart/2005/8/layout/target3"/>
    <dgm:cxn modelId="{CB0AF058-D282-4344-96DE-34CF5DE49B54}" type="presParOf" srcId="{6D7303FF-3444-A841-BD4B-056915A879D0}" destId="{485DBD39-5648-0D4C-80BC-E150D66DA426}" srcOrd="5" destOrd="0" presId="urn:microsoft.com/office/officeart/2005/8/layout/target3"/>
    <dgm:cxn modelId="{BC9994B2-93E3-EA4D-84A7-B820B62A6B20}" type="presParOf" srcId="{6D7303FF-3444-A841-BD4B-056915A879D0}" destId="{6BA90647-D53D-8447-835F-1912A1481BE7}" srcOrd="6" destOrd="0" presId="urn:microsoft.com/office/officeart/2005/8/layout/target3"/>
    <dgm:cxn modelId="{51F68403-4F2A-454C-95E5-1C10BF6242FB}" type="presParOf" srcId="{6D7303FF-3444-A841-BD4B-056915A879D0}" destId="{6023A0B4-311A-C64D-B708-B3FF3F61374B}" srcOrd="7" destOrd="0" presId="urn:microsoft.com/office/officeart/2005/8/layout/target3"/>
    <dgm:cxn modelId="{47610A4F-06D2-A84B-A308-A808A7DE678E}" type="presParOf" srcId="{6D7303FF-3444-A841-BD4B-056915A879D0}" destId="{B10423CC-6470-D343-93DC-6EECF22A3825}" srcOrd="8" destOrd="0" presId="urn:microsoft.com/office/officeart/2005/8/layout/target3"/>
    <dgm:cxn modelId="{DF9B03A0-0B7C-1D48-99FE-8E9A87789E6B}" type="presParOf" srcId="{6D7303FF-3444-A841-BD4B-056915A879D0}" destId="{E46E76A1-7C88-4C4D-8981-238FF6466620}" srcOrd="9" destOrd="0" presId="urn:microsoft.com/office/officeart/2005/8/layout/target3"/>
    <dgm:cxn modelId="{5CF4411B-7C5D-9147-A02D-E10B91504190}" type="presParOf" srcId="{6D7303FF-3444-A841-BD4B-056915A879D0}" destId="{61D2B126-3625-2F4A-A73B-B17956B32069}" srcOrd="10" destOrd="0" presId="urn:microsoft.com/office/officeart/2005/8/layout/target3"/>
    <dgm:cxn modelId="{13DE1AD2-C319-9148-B156-0E540C1377C6}" type="presParOf" srcId="{6D7303FF-3444-A841-BD4B-056915A879D0}" destId="{EBF940E9-C1E0-B74B-AD05-91FD78BAD382}" srcOrd="11" destOrd="0" presId="urn:microsoft.com/office/officeart/2005/8/layout/target3"/>
    <dgm:cxn modelId="{4F4D12A7-7AF3-B542-A99B-DB8D6185FA25}" type="presParOf" srcId="{6D7303FF-3444-A841-BD4B-056915A879D0}" destId="{D3ED2A26-2E23-4243-824C-E63D2BE91D33}" srcOrd="12" destOrd="0" presId="urn:microsoft.com/office/officeart/2005/8/layout/target3"/>
    <dgm:cxn modelId="{350C5F31-04AE-944D-8976-8C1BFCA7E882}" type="presParOf" srcId="{6D7303FF-3444-A841-BD4B-056915A879D0}" destId="{D124D599-D6BB-E144-B17E-4B8DB97759E3}" srcOrd="13" destOrd="0" presId="urn:microsoft.com/office/officeart/2005/8/layout/target3"/>
    <dgm:cxn modelId="{00CD05A4-B8CA-D946-AC68-AA479AF1FC71}" type="presParOf" srcId="{6D7303FF-3444-A841-BD4B-056915A879D0}" destId="{584B0FBE-E419-4848-98EA-B8DD9623E9FA}" srcOrd="14" destOrd="0" presId="urn:microsoft.com/office/officeart/2005/8/layout/target3"/>
    <dgm:cxn modelId="{03C33EDF-ACFD-5C40-9456-4E6610218770}" type="presParOf" srcId="{6D7303FF-3444-A841-BD4B-056915A879D0}" destId="{18ADB0A2-85FD-4B4E-BA95-468523514038}" srcOrd="15" destOrd="0" presId="urn:microsoft.com/office/officeart/2005/8/layout/target3"/>
    <dgm:cxn modelId="{DF3DCC9B-D5BB-4E42-A024-B799321B51D4}" type="presParOf" srcId="{6D7303FF-3444-A841-BD4B-056915A879D0}" destId="{B3FA62EB-9DBB-4646-AB94-ED3CAA618AD6}" srcOrd="16" destOrd="0" presId="urn:microsoft.com/office/officeart/2005/8/layout/target3"/>
    <dgm:cxn modelId="{771BBCE4-3F9A-3F4E-B8D8-EAE1992AEC56}" type="presParOf" srcId="{6D7303FF-3444-A841-BD4B-056915A879D0}" destId="{BAA71478-4422-F042-A3B1-B48FB1A4F7E0}" srcOrd="17" destOrd="0" presId="urn:microsoft.com/office/officeart/2005/8/layout/target3"/>
    <dgm:cxn modelId="{537F3FED-E121-7547-AED5-A620F2D250C7}" type="presParOf" srcId="{6D7303FF-3444-A841-BD4B-056915A879D0}" destId="{3D9152BB-58AC-6845-BCA9-380DA01665F9}" srcOrd="18" destOrd="0" presId="urn:microsoft.com/office/officeart/2005/8/layout/target3"/>
    <dgm:cxn modelId="{D9D2339D-B467-8145-AFED-E2CE8FB680B2}" type="presParOf" srcId="{6D7303FF-3444-A841-BD4B-056915A879D0}" destId="{9FAAEAD1-1917-DE4C-B37C-27E447FD5464}"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6011E-CE6B-664E-B5DD-0FE920BEA92E}">
      <dsp:nvSpPr>
        <dsp:cNvPr id="0" name=""/>
        <dsp:cNvSpPr/>
      </dsp:nvSpPr>
      <dsp:spPr>
        <a:xfrm>
          <a:off x="0" y="0"/>
          <a:ext cx="4351338" cy="4351338"/>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16C5DC-E6F3-2441-8FDF-181BF404B627}">
      <dsp:nvSpPr>
        <dsp:cNvPr id="0" name=""/>
        <dsp:cNvSpPr/>
      </dsp:nvSpPr>
      <dsp:spPr>
        <a:xfrm>
          <a:off x="2175669" y="0"/>
          <a:ext cx="8339931" cy="435133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Topics in reading</a:t>
          </a:r>
        </a:p>
      </dsp:txBody>
      <dsp:txXfrm>
        <a:off x="2175669" y="0"/>
        <a:ext cx="8339931" cy="696214"/>
      </dsp:txXfrm>
    </dsp:sp>
    <dsp:sp modelId="{BF30C8C0-62F6-EE4D-A337-34E9BBC7264A}">
      <dsp:nvSpPr>
        <dsp:cNvPr id="0" name=""/>
        <dsp:cNvSpPr/>
      </dsp:nvSpPr>
      <dsp:spPr>
        <a:xfrm>
          <a:off x="456890" y="696214"/>
          <a:ext cx="3437557" cy="34375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5DBD39-5648-0D4C-80BC-E150D66DA426}">
      <dsp:nvSpPr>
        <dsp:cNvPr id="0" name=""/>
        <dsp:cNvSpPr/>
      </dsp:nvSpPr>
      <dsp:spPr>
        <a:xfrm>
          <a:off x="2175669" y="696214"/>
          <a:ext cx="8339931" cy="34375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Topics discussed in class</a:t>
          </a:r>
        </a:p>
      </dsp:txBody>
      <dsp:txXfrm>
        <a:off x="2175669" y="696214"/>
        <a:ext cx="8339931" cy="696214"/>
      </dsp:txXfrm>
    </dsp:sp>
    <dsp:sp modelId="{6023A0B4-311A-C64D-B708-B3FF3F61374B}">
      <dsp:nvSpPr>
        <dsp:cNvPr id="0" name=""/>
        <dsp:cNvSpPr/>
      </dsp:nvSpPr>
      <dsp:spPr>
        <a:xfrm>
          <a:off x="913780" y="1392428"/>
          <a:ext cx="2523776" cy="2523776"/>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0423CC-6470-D343-93DC-6EECF22A3825}">
      <dsp:nvSpPr>
        <dsp:cNvPr id="0" name=""/>
        <dsp:cNvSpPr/>
      </dsp:nvSpPr>
      <dsp:spPr>
        <a:xfrm>
          <a:off x="2175669" y="1392428"/>
          <a:ext cx="8339931" cy="252377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Topics on homework /projects</a:t>
          </a:r>
        </a:p>
      </dsp:txBody>
      <dsp:txXfrm>
        <a:off x="2175669" y="1392428"/>
        <a:ext cx="8339931" cy="696214"/>
      </dsp:txXfrm>
    </dsp:sp>
    <dsp:sp modelId="{61D2B126-3625-2F4A-A73B-B17956B32069}">
      <dsp:nvSpPr>
        <dsp:cNvPr id="0" name=""/>
        <dsp:cNvSpPr/>
      </dsp:nvSpPr>
      <dsp:spPr>
        <a:xfrm>
          <a:off x="1370671" y="2088642"/>
          <a:ext cx="1609995" cy="160999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F940E9-C1E0-B74B-AD05-91FD78BAD382}">
      <dsp:nvSpPr>
        <dsp:cNvPr id="0" name=""/>
        <dsp:cNvSpPr/>
      </dsp:nvSpPr>
      <dsp:spPr>
        <a:xfrm>
          <a:off x="2175669" y="2088642"/>
          <a:ext cx="8339931" cy="160999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Topics on preparation exam</a:t>
          </a:r>
        </a:p>
      </dsp:txBody>
      <dsp:txXfrm>
        <a:off x="2175669" y="2088642"/>
        <a:ext cx="8339931" cy="696214"/>
      </dsp:txXfrm>
    </dsp:sp>
    <dsp:sp modelId="{D124D599-D6BB-E144-B17E-4B8DB97759E3}">
      <dsp:nvSpPr>
        <dsp:cNvPr id="0" name=""/>
        <dsp:cNvSpPr/>
      </dsp:nvSpPr>
      <dsp:spPr>
        <a:xfrm>
          <a:off x="1827561" y="2784856"/>
          <a:ext cx="696214" cy="69621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4B0FBE-E419-4848-98EA-B8DD9623E9FA}">
      <dsp:nvSpPr>
        <dsp:cNvPr id="0" name=""/>
        <dsp:cNvSpPr/>
      </dsp:nvSpPr>
      <dsp:spPr>
        <a:xfrm>
          <a:off x="2175669" y="2784856"/>
          <a:ext cx="8339931" cy="69621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Topics on actual exam</a:t>
          </a:r>
        </a:p>
      </dsp:txBody>
      <dsp:txXfrm>
        <a:off x="2175669" y="2784856"/>
        <a:ext cx="8339931" cy="696214"/>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36695B-B8FC-431D-BDFE-2A4845453E9E}"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9C1DF0-6CC8-4DC2-8CAD-274DE9314399}" type="slidenum">
              <a:rPr lang="en-US" smtClean="0"/>
              <a:t>‹#›</a:t>
            </a:fld>
            <a:endParaRPr lang="en-US"/>
          </a:p>
        </p:txBody>
      </p:sp>
    </p:spTree>
    <p:extLst>
      <p:ext uri="{BB962C8B-B14F-4D97-AF65-F5344CB8AC3E}">
        <p14:creationId xmlns:p14="http://schemas.microsoft.com/office/powerpoint/2010/main" val="2098120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schema: a representation of information and how it is used</a:t>
            </a:r>
          </a:p>
        </p:txBody>
      </p:sp>
      <p:sp>
        <p:nvSpPr>
          <p:cNvPr id="4" name="Slide Number Placeholder 3"/>
          <p:cNvSpPr>
            <a:spLocks noGrp="1"/>
          </p:cNvSpPr>
          <p:nvPr>
            <p:ph type="sldNum" sz="quarter" idx="10"/>
          </p:nvPr>
        </p:nvSpPr>
        <p:spPr/>
        <p:txBody>
          <a:bodyPr/>
          <a:lstStyle/>
          <a:p>
            <a:fld id="{EA9C1DF0-6CC8-4DC2-8CAD-274DE9314399}" type="slidenum">
              <a:rPr lang="en-US" smtClean="0"/>
              <a:t>2</a:t>
            </a:fld>
            <a:endParaRPr lang="en-US"/>
          </a:p>
        </p:txBody>
      </p:sp>
    </p:spTree>
    <p:extLst>
      <p:ext uri="{BB962C8B-B14F-4D97-AF65-F5344CB8AC3E}">
        <p14:creationId xmlns:p14="http://schemas.microsoft.com/office/powerpoint/2010/main" val="4026854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30</a:t>
            </a:fld>
            <a:endParaRPr lang="en-US"/>
          </a:p>
        </p:txBody>
      </p:sp>
    </p:spTree>
    <p:extLst>
      <p:ext uri="{BB962C8B-B14F-4D97-AF65-F5344CB8AC3E}">
        <p14:creationId xmlns:p14="http://schemas.microsoft.com/office/powerpoint/2010/main" val="132267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73</a:t>
            </a:fld>
            <a:endParaRPr lang="en-US"/>
          </a:p>
        </p:txBody>
      </p:sp>
    </p:spTree>
    <p:extLst>
      <p:ext uri="{BB962C8B-B14F-4D97-AF65-F5344CB8AC3E}">
        <p14:creationId xmlns:p14="http://schemas.microsoft.com/office/powerpoint/2010/main" val="401206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74</a:t>
            </a:fld>
            <a:endParaRPr lang="en-US"/>
          </a:p>
        </p:txBody>
      </p:sp>
    </p:spTree>
    <p:extLst>
      <p:ext uri="{BB962C8B-B14F-4D97-AF65-F5344CB8AC3E}">
        <p14:creationId xmlns:p14="http://schemas.microsoft.com/office/powerpoint/2010/main" val="3122538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76</a:t>
            </a:fld>
            <a:endParaRPr lang="en-US"/>
          </a:p>
        </p:txBody>
      </p:sp>
    </p:spTree>
    <p:extLst>
      <p:ext uri="{BB962C8B-B14F-4D97-AF65-F5344CB8AC3E}">
        <p14:creationId xmlns:p14="http://schemas.microsoft.com/office/powerpoint/2010/main" val="3844992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77</a:t>
            </a:fld>
            <a:endParaRPr lang="en-US"/>
          </a:p>
        </p:txBody>
      </p:sp>
    </p:spTree>
    <p:extLst>
      <p:ext uri="{BB962C8B-B14F-4D97-AF65-F5344CB8AC3E}">
        <p14:creationId xmlns:p14="http://schemas.microsoft.com/office/powerpoint/2010/main" val="2845801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78</a:t>
            </a:fld>
            <a:endParaRPr lang="en-US"/>
          </a:p>
        </p:txBody>
      </p:sp>
    </p:spTree>
    <p:extLst>
      <p:ext uri="{BB962C8B-B14F-4D97-AF65-F5344CB8AC3E}">
        <p14:creationId xmlns:p14="http://schemas.microsoft.com/office/powerpoint/2010/main" val="4126350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79</a:t>
            </a:fld>
            <a:endParaRPr lang="en-US"/>
          </a:p>
        </p:txBody>
      </p:sp>
    </p:spTree>
    <p:extLst>
      <p:ext uri="{BB962C8B-B14F-4D97-AF65-F5344CB8AC3E}">
        <p14:creationId xmlns:p14="http://schemas.microsoft.com/office/powerpoint/2010/main" val="1045737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80</a:t>
            </a:fld>
            <a:endParaRPr lang="en-US"/>
          </a:p>
        </p:txBody>
      </p:sp>
    </p:spTree>
    <p:extLst>
      <p:ext uri="{BB962C8B-B14F-4D97-AF65-F5344CB8AC3E}">
        <p14:creationId xmlns:p14="http://schemas.microsoft.com/office/powerpoint/2010/main" val="2822099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81</a:t>
            </a:fld>
            <a:endParaRPr lang="en-US"/>
          </a:p>
        </p:txBody>
      </p:sp>
    </p:spTree>
    <p:extLst>
      <p:ext uri="{BB962C8B-B14F-4D97-AF65-F5344CB8AC3E}">
        <p14:creationId xmlns:p14="http://schemas.microsoft.com/office/powerpoint/2010/main" val="1782608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82</a:t>
            </a:fld>
            <a:endParaRPr lang="en-US"/>
          </a:p>
        </p:txBody>
      </p:sp>
    </p:spTree>
    <p:extLst>
      <p:ext uri="{BB962C8B-B14F-4D97-AF65-F5344CB8AC3E}">
        <p14:creationId xmlns:p14="http://schemas.microsoft.com/office/powerpoint/2010/main" val="379893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schema: a representation of information and how it is used</a:t>
            </a:r>
          </a:p>
        </p:txBody>
      </p:sp>
      <p:sp>
        <p:nvSpPr>
          <p:cNvPr id="4" name="Slide Number Placeholder 3"/>
          <p:cNvSpPr>
            <a:spLocks noGrp="1"/>
          </p:cNvSpPr>
          <p:nvPr>
            <p:ph type="sldNum" sz="quarter" idx="10"/>
          </p:nvPr>
        </p:nvSpPr>
        <p:spPr/>
        <p:txBody>
          <a:bodyPr/>
          <a:lstStyle/>
          <a:p>
            <a:fld id="{EA9C1DF0-6CC8-4DC2-8CAD-274DE9314399}" type="slidenum">
              <a:rPr lang="en-US" smtClean="0"/>
              <a:t>3</a:t>
            </a:fld>
            <a:endParaRPr lang="en-US"/>
          </a:p>
        </p:txBody>
      </p:sp>
    </p:spTree>
    <p:extLst>
      <p:ext uri="{BB962C8B-B14F-4D97-AF65-F5344CB8AC3E}">
        <p14:creationId xmlns:p14="http://schemas.microsoft.com/office/powerpoint/2010/main" val="3960708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83</a:t>
            </a:fld>
            <a:endParaRPr lang="en-US"/>
          </a:p>
        </p:txBody>
      </p:sp>
    </p:spTree>
    <p:extLst>
      <p:ext uri="{BB962C8B-B14F-4D97-AF65-F5344CB8AC3E}">
        <p14:creationId xmlns:p14="http://schemas.microsoft.com/office/powerpoint/2010/main" val="221189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1DF0-6CC8-4DC2-8CAD-274DE9314399}" type="slidenum">
              <a:rPr lang="en-US" smtClean="0"/>
              <a:t>8</a:t>
            </a:fld>
            <a:endParaRPr lang="en-US"/>
          </a:p>
        </p:txBody>
      </p:sp>
    </p:spTree>
    <p:extLst>
      <p:ext uri="{BB962C8B-B14F-4D97-AF65-F5344CB8AC3E}">
        <p14:creationId xmlns:p14="http://schemas.microsoft.com/office/powerpoint/2010/main" val="325420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1DF0-6CC8-4DC2-8CAD-274DE9314399}" type="slidenum">
              <a:rPr lang="en-US" smtClean="0"/>
              <a:t>9</a:t>
            </a:fld>
            <a:endParaRPr lang="en-US"/>
          </a:p>
        </p:txBody>
      </p:sp>
    </p:spTree>
    <p:extLst>
      <p:ext uri="{BB962C8B-B14F-4D97-AF65-F5344CB8AC3E}">
        <p14:creationId xmlns:p14="http://schemas.microsoft.com/office/powerpoint/2010/main" val="661105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1DF0-6CC8-4DC2-8CAD-274DE9314399}" type="slidenum">
              <a:rPr lang="en-US" smtClean="0"/>
              <a:t>10</a:t>
            </a:fld>
            <a:endParaRPr lang="en-US"/>
          </a:p>
        </p:txBody>
      </p:sp>
    </p:spTree>
    <p:extLst>
      <p:ext uri="{BB962C8B-B14F-4D97-AF65-F5344CB8AC3E}">
        <p14:creationId xmlns:p14="http://schemas.microsoft.com/office/powerpoint/2010/main" val="358638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1DF0-6CC8-4DC2-8CAD-274DE9314399}" type="slidenum">
              <a:rPr lang="en-US" smtClean="0"/>
              <a:t>11</a:t>
            </a:fld>
            <a:endParaRPr lang="en-US"/>
          </a:p>
        </p:txBody>
      </p:sp>
    </p:spTree>
    <p:extLst>
      <p:ext uri="{BB962C8B-B14F-4D97-AF65-F5344CB8AC3E}">
        <p14:creationId xmlns:p14="http://schemas.microsoft.com/office/powerpoint/2010/main" val="73544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9C1DF0-6CC8-4DC2-8CAD-274DE9314399}" type="slidenum">
              <a:rPr lang="en-US" smtClean="0"/>
              <a:t>12</a:t>
            </a:fld>
            <a:endParaRPr lang="en-US"/>
          </a:p>
        </p:txBody>
      </p:sp>
    </p:spTree>
    <p:extLst>
      <p:ext uri="{BB962C8B-B14F-4D97-AF65-F5344CB8AC3E}">
        <p14:creationId xmlns:p14="http://schemas.microsoft.com/office/powerpoint/2010/main" val="429273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try to use the lecture style that best matches the material rather than committing to all lectures or all </a:t>
            </a:r>
            <a:r>
              <a:rPr lang="en-US"/>
              <a:t>flipped classes.</a:t>
            </a:r>
          </a:p>
        </p:txBody>
      </p:sp>
      <p:sp>
        <p:nvSpPr>
          <p:cNvPr id="4" name="Slide Number Placeholder 3"/>
          <p:cNvSpPr>
            <a:spLocks noGrp="1"/>
          </p:cNvSpPr>
          <p:nvPr>
            <p:ph type="sldNum" sz="quarter" idx="5"/>
          </p:nvPr>
        </p:nvSpPr>
        <p:spPr/>
        <p:txBody>
          <a:bodyPr/>
          <a:lstStyle/>
          <a:p>
            <a:fld id="{EA9C1DF0-6CC8-4DC2-8CAD-274DE9314399}" type="slidenum">
              <a:rPr lang="en-US" smtClean="0"/>
              <a:t>20</a:t>
            </a:fld>
            <a:endParaRPr lang="en-US"/>
          </a:p>
        </p:txBody>
      </p:sp>
    </p:spTree>
    <p:extLst>
      <p:ext uri="{BB962C8B-B14F-4D97-AF65-F5344CB8AC3E}">
        <p14:creationId xmlns:p14="http://schemas.microsoft.com/office/powerpoint/2010/main" val="7105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9C1DF0-6CC8-4DC2-8CAD-274DE9314399}" type="slidenum">
              <a:rPr lang="en-US" smtClean="0"/>
              <a:t>29</a:t>
            </a:fld>
            <a:endParaRPr lang="en-US"/>
          </a:p>
        </p:txBody>
      </p:sp>
    </p:spTree>
    <p:extLst>
      <p:ext uri="{BB962C8B-B14F-4D97-AF65-F5344CB8AC3E}">
        <p14:creationId xmlns:p14="http://schemas.microsoft.com/office/powerpoint/2010/main" val="2544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279D5-1144-3623-94EA-3BB0C02611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076DC3-719A-488D-B626-F8FD301470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BECEAE-733F-1276-1BA9-66C6C547F5BB}"/>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5" name="Footer Placeholder 4">
            <a:extLst>
              <a:ext uri="{FF2B5EF4-FFF2-40B4-BE49-F238E27FC236}">
                <a16:creationId xmlns:a16="http://schemas.microsoft.com/office/drawing/2014/main" id="{C2D3FB70-1358-B674-6101-5D522C5E57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063FB9D-A58D-4F06-D9BC-D5C9AA52D6C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99065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E46B7-E67C-98A2-AAD3-B5EAA18BC5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BCF4FF-0159-1366-E2F8-1BDE118870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D0B11E-E5DE-DC65-4CDE-14803CAE6E44}"/>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5" name="Footer Placeholder 4">
            <a:extLst>
              <a:ext uri="{FF2B5EF4-FFF2-40B4-BE49-F238E27FC236}">
                <a16:creationId xmlns:a16="http://schemas.microsoft.com/office/drawing/2014/main" id="{65F20446-7520-0444-8B3D-843027638A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135E9C-8F51-6251-43F3-E93CB1A4936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4056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1ACD25-D7F2-AB63-6777-8E341FA901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EA066C-1C12-3EE0-B6FC-22E4003C76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1B535-44BC-A81D-A9BD-178645F7F13E}"/>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5" name="Footer Placeholder 4">
            <a:extLst>
              <a:ext uri="{FF2B5EF4-FFF2-40B4-BE49-F238E27FC236}">
                <a16:creationId xmlns:a16="http://schemas.microsoft.com/office/drawing/2014/main" id="{9ECDA2F9-2D0B-B95C-3A29-5F8E08AC8A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4E30293-6C50-1EAB-3699-A4C9A2066DA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6362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58B1-4A1B-49F4-4E44-86BE69D1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E1DF84-ECB5-BEFC-2A28-24E31AF725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B62512-E710-BE10-9C4D-6830E5180434}"/>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5" name="Footer Placeholder 4">
            <a:extLst>
              <a:ext uri="{FF2B5EF4-FFF2-40B4-BE49-F238E27FC236}">
                <a16:creationId xmlns:a16="http://schemas.microsoft.com/office/drawing/2014/main" id="{AC9A4E27-423C-E581-B344-5E416F5113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0FE240-80FD-E261-ACD3-F74D6425AE90}"/>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005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999A-A73C-FA1D-25D8-D2947322F8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44A544-4221-664D-118B-BFA9A1D6E5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3A6708-52A9-F0DF-2F85-23A86712C1B4}"/>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5" name="Footer Placeholder 4">
            <a:extLst>
              <a:ext uri="{FF2B5EF4-FFF2-40B4-BE49-F238E27FC236}">
                <a16:creationId xmlns:a16="http://schemas.microsoft.com/office/drawing/2014/main" id="{799FE9F8-495A-B020-F0AC-FE55709AB8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FF8303-2B19-B337-05F9-3F2634635E1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8060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002-167C-0D1B-4C16-7E8FE740CC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0A96AE-0D12-9F5A-43E6-D23E83953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21DDCF-781A-D438-98AF-B1DE4930D0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4EFD14-E346-53DB-F943-DA2620E5C5F9}"/>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6" name="Footer Placeholder 5">
            <a:extLst>
              <a:ext uri="{FF2B5EF4-FFF2-40B4-BE49-F238E27FC236}">
                <a16:creationId xmlns:a16="http://schemas.microsoft.com/office/drawing/2014/main" id="{65153DBF-0924-C810-4B02-0316CC7DA2F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0532401-3467-0260-E248-BA9F11E47DC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1512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CFE47-DD63-484A-1AC1-51BC454CFB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BD60CA-FB83-E59C-D870-8AD71BACA6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12111F-F694-6F02-C565-94B6CE70EC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BF551-B21E-416F-5694-4AB3FCB96B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2F0461-6A16-99FD-36BA-0E9503DEF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0840EA-C454-4B98-720B-446AA1994EB6}"/>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8" name="Footer Placeholder 7">
            <a:extLst>
              <a:ext uri="{FF2B5EF4-FFF2-40B4-BE49-F238E27FC236}">
                <a16:creationId xmlns:a16="http://schemas.microsoft.com/office/drawing/2014/main" id="{2807B023-5491-4FC5-D1F2-99E9E815E23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0B502CB-DAC8-EEAA-0860-8D682F924CE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0124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539E-7478-34B7-4DDD-48954613E6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A70973-52F3-A2BB-5172-BA7EBA1CCD20}"/>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4" name="Footer Placeholder 3">
            <a:extLst>
              <a:ext uri="{FF2B5EF4-FFF2-40B4-BE49-F238E27FC236}">
                <a16:creationId xmlns:a16="http://schemas.microsoft.com/office/drawing/2014/main" id="{F3358633-D1D6-A02F-12F1-1ED39AC193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269AEC1-5016-A534-9AB4-B095BB157FD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990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ACD0C8-000C-BEF7-35C8-436785D2FE6E}"/>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3" name="Footer Placeholder 2">
            <a:extLst>
              <a:ext uri="{FF2B5EF4-FFF2-40B4-BE49-F238E27FC236}">
                <a16:creationId xmlns:a16="http://schemas.microsoft.com/office/drawing/2014/main" id="{3B21F623-A0AC-AC63-6D1B-7616DF9B7DD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58748BF-F0D1-66A5-3B07-C94A2F39CA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6870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BEC6B-91A8-0539-E7AC-A0B840AFF2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3F0C2-8488-2569-2BF9-9ECCC7080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B0860-FC81-7EDB-7596-63C8B904BA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45B58-133B-B248-FE2B-A38FEB6FAA2D}"/>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6" name="Footer Placeholder 5">
            <a:extLst>
              <a:ext uri="{FF2B5EF4-FFF2-40B4-BE49-F238E27FC236}">
                <a16:creationId xmlns:a16="http://schemas.microsoft.com/office/drawing/2014/main" id="{B7B55983-15EF-A764-7D0B-9D9FB6A1CD0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434B4C-BA27-3C46-A371-C62AB0361F3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3129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DED7-CF2F-921E-ABDB-22865C0C8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FB9213-A9A2-696A-CD60-F556E63F9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A32BD9-EF6C-941A-80E1-27F9489BEE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24916D-4368-E21C-0001-F7AD2B512BC9}"/>
              </a:ext>
            </a:extLst>
          </p:cNvPr>
          <p:cNvSpPr>
            <a:spLocks noGrp="1"/>
          </p:cNvSpPr>
          <p:nvPr>
            <p:ph type="dt" sz="half" idx="10"/>
          </p:nvPr>
        </p:nvSpPr>
        <p:spPr/>
        <p:txBody>
          <a:bodyPr/>
          <a:lstStyle/>
          <a:p>
            <a:fld id="{48A87A34-81AB-432B-8DAE-1953F412C126}" type="datetimeFigureOut">
              <a:rPr lang="en-US" smtClean="0"/>
              <a:t>9/3/24</a:t>
            </a:fld>
            <a:endParaRPr lang="en-US" dirty="0"/>
          </a:p>
        </p:txBody>
      </p:sp>
      <p:sp>
        <p:nvSpPr>
          <p:cNvPr id="6" name="Footer Placeholder 5">
            <a:extLst>
              <a:ext uri="{FF2B5EF4-FFF2-40B4-BE49-F238E27FC236}">
                <a16:creationId xmlns:a16="http://schemas.microsoft.com/office/drawing/2014/main" id="{DF4DF4C7-7B97-F84E-C970-5A197E3422C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BB09A89-40AF-4278-5762-B93333B8CC7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8283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2CB98-3B11-3914-0F41-0CD0EA2AD5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36016D-B70D-1C54-E827-DA17A46290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039520-C215-BFAE-D2CD-E9E623999D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9/3/24</a:t>
            </a:fld>
            <a:endParaRPr lang="en-US" dirty="0"/>
          </a:p>
        </p:txBody>
      </p:sp>
      <p:sp>
        <p:nvSpPr>
          <p:cNvPr id="5" name="Footer Placeholder 4">
            <a:extLst>
              <a:ext uri="{FF2B5EF4-FFF2-40B4-BE49-F238E27FC236}">
                <a16:creationId xmlns:a16="http://schemas.microsoft.com/office/drawing/2014/main" id="{C8D4C1F5-A388-CE4E-903F-C8B23C8374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FCEE3B-982F-1AEE-3AE9-4AC016889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3086204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CS236</a:t>
            </a:r>
          </a:p>
        </p:txBody>
      </p:sp>
      <p:sp>
        <p:nvSpPr>
          <p:cNvPr id="3" name="Subtitle 2"/>
          <p:cNvSpPr>
            <a:spLocks noGrp="1"/>
          </p:cNvSpPr>
          <p:nvPr>
            <p:ph type="subTitle" idx="1"/>
          </p:nvPr>
        </p:nvSpPr>
        <p:spPr/>
        <p:txBody>
          <a:bodyPr/>
          <a:lstStyle/>
          <a:p>
            <a:r>
              <a:rPr lang="en-US" dirty="0"/>
              <a:t>Discrete Structures</a:t>
            </a:r>
          </a:p>
        </p:txBody>
      </p:sp>
    </p:spTree>
    <p:extLst>
      <p:ext uri="{BB962C8B-B14F-4D97-AF65-F5344CB8AC3E}">
        <p14:creationId xmlns:p14="http://schemas.microsoft.com/office/powerpoint/2010/main" val="662555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grpSp>
        <p:nvGrpSpPr>
          <p:cNvPr id="9" name="Group 8">
            <a:extLst>
              <a:ext uri="{FF2B5EF4-FFF2-40B4-BE49-F238E27FC236}">
                <a16:creationId xmlns:a16="http://schemas.microsoft.com/office/drawing/2014/main" id="{91AF28BF-8F12-52E7-0874-6FE165E0EDB5}"/>
              </a:ext>
            </a:extLst>
          </p:cNvPr>
          <p:cNvGrpSpPr/>
          <p:nvPr/>
        </p:nvGrpSpPr>
        <p:grpSpPr>
          <a:xfrm>
            <a:off x="215899" y="365125"/>
            <a:ext cx="8670638" cy="6632575"/>
            <a:chOff x="215899" y="365125"/>
            <a:chExt cx="8670638" cy="6632575"/>
          </a:xfrm>
        </p:grpSpPr>
        <p:pic>
          <p:nvPicPr>
            <p:cNvPr id="5" name="Picture 4" descr="A screenshot of a web page&#10;&#10;Description automatically generated">
              <a:extLst>
                <a:ext uri="{FF2B5EF4-FFF2-40B4-BE49-F238E27FC236}">
                  <a16:creationId xmlns:a16="http://schemas.microsoft.com/office/drawing/2014/main" id="{B171F82C-DD5F-6565-EDEE-D45C77B52D38}"/>
                </a:ext>
              </a:extLst>
            </p:cNvPr>
            <p:cNvPicPr>
              <a:picLocks noChangeAspect="1"/>
            </p:cNvPicPr>
            <p:nvPr/>
          </p:nvPicPr>
          <p:blipFill rotWithShape="1">
            <a:blip r:embed="rId3"/>
            <a:srcRect l="82063"/>
            <a:stretch/>
          </p:blipFill>
          <p:spPr>
            <a:xfrm>
              <a:off x="6096000" y="365125"/>
              <a:ext cx="2790537" cy="6632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CF663353-8995-2D29-8CF9-41BE7B230E62}"/>
                </a:ext>
              </a:extLst>
            </p:cNvPr>
            <p:cNvPicPr>
              <a:picLocks noChangeAspect="1"/>
            </p:cNvPicPr>
            <p:nvPr/>
          </p:nvPicPr>
          <p:blipFill rotWithShape="1">
            <a:blip r:embed="rId3"/>
            <a:srcRect r="62203"/>
            <a:stretch/>
          </p:blipFill>
          <p:spPr>
            <a:xfrm>
              <a:off x="215899" y="365125"/>
              <a:ext cx="5880101" cy="6632575"/>
            </a:xfrm>
            <a:prstGeom prst="rect">
              <a:avLst/>
            </a:prstGeom>
          </p:spPr>
        </p:pic>
      </p:grpSp>
      <p:sp>
        <p:nvSpPr>
          <p:cNvPr id="8" name="Rectangle 7">
            <a:extLst>
              <a:ext uri="{FF2B5EF4-FFF2-40B4-BE49-F238E27FC236}">
                <a16:creationId xmlns:a16="http://schemas.microsoft.com/office/drawing/2014/main" id="{4AA1677E-66D0-DBAF-A5B2-3AEA0A20960D}"/>
              </a:ext>
            </a:extLst>
          </p:cNvPr>
          <p:cNvSpPr/>
          <p:nvPr/>
        </p:nvSpPr>
        <p:spPr>
          <a:xfrm>
            <a:off x="409862" y="2592172"/>
            <a:ext cx="7458939"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5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grpSp>
        <p:nvGrpSpPr>
          <p:cNvPr id="9" name="Group 8">
            <a:extLst>
              <a:ext uri="{FF2B5EF4-FFF2-40B4-BE49-F238E27FC236}">
                <a16:creationId xmlns:a16="http://schemas.microsoft.com/office/drawing/2014/main" id="{91AF28BF-8F12-52E7-0874-6FE165E0EDB5}"/>
              </a:ext>
            </a:extLst>
          </p:cNvPr>
          <p:cNvGrpSpPr/>
          <p:nvPr/>
        </p:nvGrpSpPr>
        <p:grpSpPr>
          <a:xfrm>
            <a:off x="215899" y="365125"/>
            <a:ext cx="8670638" cy="6632575"/>
            <a:chOff x="215899" y="365125"/>
            <a:chExt cx="8670638" cy="6632575"/>
          </a:xfrm>
        </p:grpSpPr>
        <p:pic>
          <p:nvPicPr>
            <p:cNvPr id="5" name="Picture 4" descr="A screenshot of a web page&#10;&#10;Description automatically generated">
              <a:extLst>
                <a:ext uri="{FF2B5EF4-FFF2-40B4-BE49-F238E27FC236}">
                  <a16:creationId xmlns:a16="http://schemas.microsoft.com/office/drawing/2014/main" id="{B171F82C-DD5F-6565-EDEE-D45C77B52D38}"/>
                </a:ext>
              </a:extLst>
            </p:cNvPr>
            <p:cNvPicPr>
              <a:picLocks noChangeAspect="1"/>
            </p:cNvPicPr>
            <p:nvPr/>
          </p:nvPicPr>
          <p:blipFill rotWithShape="1">
            <a:blip r:embed="rId3"/>
            <a:srcRect l="82063"/>
            <a:stretch/>
          </p:blipFill>
          <p:spPr>
            <a:xfrm>
              <a:off x="6096000" y="365125"/>
              <a:ext cx="2790537" cy="6632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CF663353-8995-2D29-8CF9-41BE7B230E62}"/>
                </a:ext>
              </a:extLst>
            </p:cNvPr>
            <p:cNvPicPr>
              <a:picLocks noChangeAspect="1"/>
            </p:cNvPicPr>
            <p:nvPr/>
          </p:nvPicPr>
          <p:blipFill rotWithShape="1">
            <a:blip r:embed="rId3"/>
            <a:srcRect r="62203"/>
            <a:stretch/>
          </p:blipFill>
          <p:spPr>
            <a:xfrm>
              <a:off x="215899" y="365125"/>
              <a:ext cx="5880101" cy="6632575"/>
            </a:xfrm>
            <a:prstGeom prst="rect">
              <a:avLst/>
            </a:prstGeom>
          </p:spPr>
        </p:pic>
      </p:grpSp>
      <p:sp>
        <p:nvSpPr>
          <p:cNvPr id="8" name="Rectangle 7">
            <a:extLst>
              <a:ext uri="{FF2B5EF4-FFF2-40B4-BE49-F238E27FC236}">
                <a16:creationId xmlns:a16="http://schemas.microsoft.com/office/drawing/2014/main" id="{4AA1677E-66D0-DBAF-A5B2-3AEA0A20960D}"/>
              </a:ext>
            </a:extLst>
          </p:cNvPr>
          <p:cNvSpPr/>
          <p:nvPr/>
        </p:nvSpPr>
        <p:spPr>
          <a:xfrm>
            <a:off x="534553" y="6339610"/>
            <a:ext cx="7458939"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17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grpSp>
        <p:nvGrpSpPr>
          <p:cNvPr id="9" name="Group 8">
            <a:extLst>
              <a:ext uri="{FF2B5EF4-FFF2-40B4-BE49-F238E27FC236}">
                <a16:creationId xmlns:a16="http://schemas.microsoft.com/office/drawing/2014/main" id="{91AF28BF-8F12-52E7-0874-6FE165E0EDB5}"/>
              </a:ext>
            </a:extLst>
          </p:cNvPr>
          <p:cNvGrpSpPr/>
          <p:nvPr/>
        </p:nvGrpSpPr>
        <p:grpSpPr>
          <a:xfrm>
            <a:off x="215899" y="365125"/>
            <a:ext cx="8670638" cy="6632575"/>
            <a:chOff x="215899" y="365125"/>
            <a:chExt cx="8670638" cy="6632575"/>
          </a:xfrm>
        </p:grpSpPr>
        <p:pic>
          <p:nvPicPr>
            <p:cNvPr id="5" name="Picture 4" descr="A screenshot of a web page&#10;&#10;Description automatically generated">
              <a:extLst>
                <a:ext uri="{FF2B5EF4-FFF2-40B4-BE49-F238E27FC236}">
                  <a16:creationId xmlns:a16="http://schemas.microsoft.com/office/drawing/2014/main" id="{B171F82C-DD5F-6565-EDEE-D45C77B52D38}"/>
                </a:ext>
              </a:extLst>
            </p:cNvPr>
            <p:cNvPicPr>
              <a:picLocks noChangeAspect="1"/>
            </p:cNvPicPr>
            <p:nvPr/>
          </p:nvPicPr>
          <p:blipFill rotWithShape="1">
            <a:blip r:embed="rId3"/>
            <a:srcRect l="82063"/>
            <a:stretch/>
          </p:blipFill>
          <p:spPr>
            <a:xfrm>
              <a:off x="6096000" y="365125"/>
              <a:ext cx="2790537" cy="6632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CF663353-8995-2D29-8CF9-41BE7B230E62}"/>
                </a:ext>
              </a:extLst>
            </p:cNvPr>
            <p:cNvPicPr>
              <a:picLocks noChangeAspect="1"/>
            </p:cNvPicPr>
            <p:nvPr/>
          </p:nvPicPr>
          <p:blipFill rotWithShape="1">
            <a:blip r:embed="rId3"/>
            <a:srcRect r="62203"/>
            <a:stretch/>
          </p:blipFill>
          <p:spPr>
            <a:xfrm>
              <a:off x="215899" y="365125"/>
              <a:ext cx="5880101" cy="6632575"/>
            </a:xfrm>
            <a:prstGeom prst="rect">
              <a:avLst/>
            </a:prstGeom>
          </p:spPr>
        </p:pic>
      </p:grpSp>
      <p:sp>
        <p:nvSpPr>
          <p:cNvPr id="8" name="Rectangle 7">
            <a:extLst>
              <a:ext uri="{FF2B5EF4-FFF2-40B4-BE49-F238E27FC236}">
                <a16:creationId xmlns:a16="http://schemas.microsoft.com/office/drawing/2014/main" id="{4AA1677E-66D0-DBAF-A5B2-3AEA0A20960D}"/>
              </a:ext>
            </a:extLst>
          </p:cNvPr>
          <p:cNvSpPr/>
          <p:nvPr/>
        </p:nvSpPr>
        <p:spPr>
          <a:xfrm>
            <a:off x="534553" y="6339610"/>
            <a:ext cx="7458939"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418DF3-9189-FACF-6BCD-65EA01882FDA}"/>
              </a:ext>
            </a:extLst>
          </p:cNvPr>
          <p:cNvSpPr txBox="1"/>
          <p:nvPr/>
        </p:nvSpPr>
        <p:spPr>
          <a:xfrm>
            <a:off x="7827817" y="3217178"/>
            <a:ext cx="4003965" cy="2246769"/>
          </a:xfrm>
          <a:prstGeom prst="rect">
            <a:avLst/>
          </a:prstGeom>
          <a:solidFill>
            <a:schemeClr val="accent6">
              <a:lumMod val="20000"/>
              <a:lumOff val="80000"/>
            </a:schemeClr>
          </a:solidFill>
        </p:spPr>
        <p:txBody>
          <a:bodyPr wrap="square" rtlCol="0">
            <a:spAutoFit/>
          </a:bodyPr>
          <a:lstStyle/>
          <a:p>
            <a:pPr algn="ctr"/>
            <a:r>
              <a:rPr lang="en-US" sz="2800" u="sng" dirty="0"/>
              <a:t>Discussion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Learning activities vs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Assessment activities</a:t>
            </a:r>
          </a:p>
        </p:txBody>
      </p:sp>
    </p:spTree>
    <p:extLst>
      <p:ext uri="{BB962C8B-B14F-4D97-AF65-F5344CB8AC3E}">
        <p14:creationId xmlns:p14="http://schemas.microsoft.com/office/powerpoint/2010/main" val="275073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automatically generated">
            <a:extLst>
              <a:ext uri="{FF2B5EF4-FFF2-40B4-BE49-F238E27FC236}">
                <a16:creationId xmlns:a16="http://schemas.microsoft.com/office/drawing/2014/main" id="{55DC0E15-83AC-6115-1DB4-695483FD8D66}"/>
              </a:ext>
            </a:extLst>
          </p:cNvPr>
          <p:cNvPicPr>
            <a:picLocks noGrp="1" noChangeAspect="1"/>
          </p:cNvPicPr>
          <p:nvPr>
            <p:ph idx="1"/>
          </p:nvPr>
        </p:nvPicPr>
        <p:blipFill>
          <a:blip r:embed="rId2"/>
          <a:stretch>
            <a:fillRect/>
          </a:stretch>
        </p:blipFill>
        <p:spPr>
          <a:xfrm>
            <a:off x="1062473" y="209889"/>
            <a:ext cx="2636690" cy="6438221"/>
          </a:xfrm>
        </p:spPr>
      </p:pic>
      <p:sp>
        <p:nvSpPr>
          <p:cNvPr id="8" name="TextBox 7">
            <a:extLst>
              <a:ext uri="{FF2B5EF4-FFF2-40B4-BE49-F238E27FC236}">
                <a16:creationId xmlns:a16="http://schemas.microsoft.com/office/drawing/2014/main" id="{3E366292-EF79-57AE-F2F5-C8189D45CFF9}"/>
              </a:ext>
            </a:extLst>
          </p:cNvPr>
          <p:cNvSpPr txBox="1"/>
          <p:nvPr/>
        </p:nvSpPr>
        <p:spPr>
          <a:xfrm>
            <a:off x="5140035" y="2341418"/>
            <a:ext cx="6262256" cy="2246769"/>
          </a:xfrm>
          <a:prstGeom prst="rect">
            <a:avLst/>
          </a:prstGeom>
          <a:solidFill>
            <a:schemeClr val="accent6">
              <a:lumMod val="20000"/>
              <a:lumOff val="80000"/>
            </a:schemeClr>
          </a:solidFill>
        </p:spPr>
        <p:txBody>
          <a:bodyPr wrap="square" rtlCol="0">
            <a:spAutoFit/>
          </a:bodyPr>
          <a:lstStyle/>
          <a:p>
            <a:pPr marL="285750" indent="-285750">
              <a:buFont typeface="Arial" panose="020B0604020202020204" pitchFamily="34" charset="0"/>
              <a:buChar char="•"/>
            </a:pPr>
            <a:r>
              <a:rPr lang="en-US" sz="2800" dirty="0"/>
              <a:t>We reserve the right to lower the grade standard (e.g., from 93 to 92.5) if we mess something up during the semester</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We will not raise the grade standard </a:t>
            </a:r>
          </a:p>
        </p:txBody>
      </p:sp>
    </p:spTree>
    <p:extLst>
      <p:ext uri="{BB962C8B-B14F-4D97-AF65-F5344CB8AC3E}">
        <p14:creationId xmlns:p14="http://schemas.microsoft.com/office/powerpoint/2010/main" val="161599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53AB97-9515-9695-6A0A-DA73B31DB2ED}"/>
              </a:ext>
            </a:extLst>
          </p:cNvPr>
          <p:cNvSpPr>
            <a:spLocks noGrp="1"/>
          </p:cNvSpPr>
          <p:nvPr>
            <p:ph type="title"/>
          </p:nvPr>
        </p:nvSpPr>
        <p:spPr/>
        <p:txBody>
          <a:bodyPr/>
          <a:lstStyle/>
          <a:p>
            <a:r>
              <a:rPr lang="en-US" dirty="0"/>
              <a:t>Learning Suite: Things to Notice</a:t>
            </a:r>
          </a:p>
        </p:txBody>
      </p:sp>
      <p:sp>
        <p:nvSpPr>
          <p:cNvPr id="5" name="Text Placeholder 4">
            <a:extLst>
              <a:ext uri="{FF2B5EF4-FFF2-40B4-BE49-F238E27FC236}">
                <a16:creationId xmlns:a16="http://schemas.microsoft.com/office/drawing/2014/main" id="{95A9F351-A63E-0CE7-5C85-2CCD3FFC69C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014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E595453-0D9F-AC9F-6988-BD2D413FE434}"/>
              </a:ext>
            </a:extLst>
          </p:cNvPr>
          <p:cNvPicPr>
            <a:picLocks noChangeAspect="1"/>
          </p:cNvPicPr>
          <p:nvPr/>
        </p:nvPicPr>
        <p:blipFill>
          <a:blip r:embed="rId2"/>
          <a:stretch>
            <a:fillRect/>
          </a:stretch>
        </p:blipFill>
        <p:spPr>
          <a:xfrm>
            <a:off x="33133" y="0"/>
            <a:ext cx="12106653" cy="414020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5162552" y="2267526"/>
            <a:ext cx="3536947" cy="78047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Many homework assignments are online</a:t>
            </a:r>
          </a:p>
        </p:txBody>
      </p:sp>
    </p:spTree>
    <p:extLst>
      <p:ext uri="{BB962C8B-B14F-4D97-AF65-F5344CB8AC3E}">
        <p14:creationId xmlns:p14="http://schemas.microsoft.com/office/powerpoint/2010/main" val="3774341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E595453-0D9F-AC9F-6988-BD2D413FE434}"/>
              </a:ext>
            </a:extLst>
          </p:cNvPr>
          <p:cNvPicPr>
            <a:picLocks noChangeAspect="1"/>
          </p:cNvPicPr>
          <p:nvPr/>
        </p:nvPicPr>
        <p:blipFill>
          <a:blip r:embed="rId2"/>
          <a:stretch>
            <a:fillRect/>
          </a:stretch>
        </p:blipFill>
        <p:spPr>
          <a:xfrm>
            <a:off x="33133" y="0"/>
            <a:ext cx="12106653" cy="414020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285752" y="1270000"/>
            <a:ext cx="3536947"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Many homework assignments are online</a:t>
            </a:r>
          </a:p>
          <a:p>
            <a:pPr marL="285750" indent="-285750">
              <a:buFont typeface="Arial" panose="020B0604020202020204" pitchFamily="34" charset="0"/>
              <a:buChar char="•"/>
            </a:pPr>
            <a:r>
              <a:rPr lang="en-US" sz="2800" dirty="0"/>
              <a:t>Learning Suite can only do these via their exam tool which makes the schedule look weird</a:t>
            </a:r>
          </a:p>
          <a:p>
            <a:pPr marL="742950" lvl="1" indent="-285750">
              <a:buFont typeface="Arial" panose="020B0604020202020204" pitchFamily="34" charset="0"/>
              <a:buChar char="•"/>
            </a:pPr>
            <a:r>
              <a:rPr lang="en-US" sz="2800" dirty="0"/>
              <a:t>Ignore this part of the schedule</a:t>
            </a:r>
          </a:p>
        </p:txBody>
      </p:sp>
    </p:spTree>
    <p:extLst>
      <p:ext uri="{BB962C8B-B14F-4D97-AF65-F5344CB8AC3E}">
        <p14:creationId xmlns:p14="http://schemas.microsoft.com/office/powerpoint/2010/main" val="377908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2FF4B90F-2A23-FD14-441B-CD5F031E323B}"/>
              </a:ext>
            </a:extLst>
          </p:cNvPr>
          <p:cNvPicPr>
            <a:picLocks noChangeAspect="1"/>
          </p:cNvPicPr>
          <p:nvPr/>
        </p:nvPicPr>
        <p:blipFill>
          <a:blip r:embed="rId2"/>
          <a:stretch>
            <a:fillRect/>
          </a:stretch>
        </p:blipFill>
        <p:spPr>
          <a:xfrm>
            <a:off x="33133" y="0"/>
            <a:ext cx="12106653" cy="4140200"/>
          </a:xfrm>
          <a:prstGeom prst="rect">
            <a:avLst/>
          </a:prstGeom>
        </p:spPr>
      </p:pic>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Clicking on the lecture topic takes you to information about the lecture</a:t>
            </a:r>
          </a:p>
        </p:txBody>
      </p:sp>
      <p:sp>
        <p:nvSpPr>
          <p:cNvPr id="2" name="Rectangle 1">
            <a:extLst>
              <a:ext uri="{FF2B5EF4-FFF2-40B4-BE49-F238E27FC236}">
                <a16:creationId xmlns:a16="http://schemas.microsoft.com/office/drawing/2014/main" id="{69678577-A7B6-662F-1157-F206BF045D34}"/>
              </a:ext>
            </a:extLst>
          </p:cNvPr>
          <p:cNvSpPr/>
          <p:nvPr/>
        </p:nvSpPr>
        <p:spPr>
          <a:xfrm>
            <a:off x="1447800" y="2260252"/>
            <a:ext cx="2819400"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655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lass introduction&#10;&#10;Description automatically generated">
            <a:extLst>
              <a:ext uri="{FF2B5EF4-FFF2-40B4-BE49-F238E27FC236}">
                <a16:creationId xmlns:a16="http://schemas.microsoft.com/office/drawing/2014/main" id="{A559A241-9BEB-7E93-C450-BD4CA160D272}"/>
              </a:ext>
            </a:extLst>
          </p:cNvPr>
          <p:cNvPicPr>
            <a:picLocks noChangeAspect="1"/>
          </p:cNvPicPr>
          <p:nvPr/>
        </p:nvPicPr>
        <p:blipFill>
          <a:blip r:embed="rId2"/>
          <a:stretch>
            <a:fillRect/>
          </a:stretch>
        </p:blipFill>
        <p:spPr>
          <a:xfrm>
            <a:off x="228600" y="0"/>
            <a:ext cx="7772400" cy="5826351"/>
          </a:xfrm>
          <a:prstGeom prst="rect">
            <a:avLst/>
          </a:prstGeom>
        </p:spPr>
      </p:pic>
      <p:sp>
        <p:nvSpPr>
          <p:cNvPr id="5" name="Rectangle 4">
            <a:extLst>
              <a:ext uri="{FF2B5EF4-FFF2-40B4-BE49-F238E27FC236}">
                <a16:creationId xmlns:a16="http://schemas.microsoft.com/office/drawing/2014/main" id="{2C12D60B-8811-646E-72EE-DDE001BC1D1B}"/>
              </a:ext>
            </a:extLst>
          </p:cNvPr>
          <p:cNvSpPr/>
          <p:nvPr/>
        </p:nvSpPr>
        <p:spPr>
          <a:xfrm>
            <a:off x="390526" y="4360277"/>
            <a:ext cx="3063873" cy="12277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0A1B19-E453-130B-3797-E38C73E9ECF2}"/>
              </a:ext>
            </a:extLst>
          </p:cNvPr>
          <p:cNvSpPr txBox="1"/>
          <p:nvPr/>
        </p:nvSpPr>
        <p:spPr>
          <a:xfrm>
            <a:off x="390527" y="5826351"/>
            <a:ext cx="4943474" cy="954107"/>
          </a:xfrm>
          <a:prstGeom prst="rect">
            <a:avLst/>
          </a:prstGeom>
          <a:solidFill>
            <a:schemeClr val="accent4">
              <a:lumMod val="20000"/>
              <a:lumOff val="80000"/>
            </a:schemeClr>
          </a:solidFill>
        </p:spPr>
        <p:txBody>
          <a:bodyPr wrap="square" rtlCol="0">
            <a:spAutoFit/>
          </a:bodyPr>
          <a:lstStyle/>
          <a:p>
            <a:pPr marL="285750" indent="-285750">
              <a:buFont typeface="Arial" panose="020B0604020202020204" pitchFamily="34" charset="0"/>
              <a:buChar char="•"/>
            </a:pPr>
            <a:r>
              <a:rPr lang="en-US" sz="2800" dirty="0"/>
              <a:t>Assigned reading or viewing</a:t>
            </a:r>
          </a:p>
          <a:p>
            <a:pPr marL="285750" indent="-285750">
              <a:buFont typeface="Arial" panose="020B0604020202020204" pitchFamily="34" charset="0"/>
              <a:buChar char="•"/>
            </a:pPr>
            <a:r>
              <a:rPr lang="en-US" sz="2800" dirty="0"/>
              <a:t>Slides: before and after class</a:t>
            </a:r>
          </a:p>
        </p:txBody>
      </p:sp>
    </p:spTree>
    <p:extLst>
      <p:ext uri="{BB962C8B-B14F-4D97-AF65-F5344CB8AC3E}">
        <p14:creationId xmlns:p14="http://schemas.microsoft.com/office/powerpoint/2010/main" val="706311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web page&#10;&#10;Description automatically generated">
            <a:extLst>
              <a:ext uri="{FF2B5EF4-FFF2-40B4-BE49-F238E27FC236}">
                <a16:creationId xmlns:a16="http://schemas.microsoft.com/office/drawing/2014/main" id="{54CCA1D6-020A-C31A-5A8A-3E751B9044E1}"/>
              </a:ext>
            </a:extLst>
          </p:cNvPr>
          <p:cNvPicPr>
            <a:picLocks noChangeAspect="1"/>
          </p:cNvPicPr>
          <p:nvPr/>
        </p:nvPicPr>
        <p:blipFill>
          <a:blip r:embed="rId2"/>
          <a:stretch>
            <a:fillRect/>
          </a:stretch>
        </p:blipFill>
        <p:spPr>
          <a:xfrm>
            <a:off x="0" y="698499"/>
            <a:ext cx="9842500" cy="6322275"/>
          </a:xfrm>
          <a:prstGeom prst="rect">
            <a:avLst/>
          </a:prstGeom>
        </p:spPr>
      </p:pic>
      <p:sp>
        <p:nvSpPr>
          <p:cNvPr id="4" name="Rectangle 3">
            <a:extLst>
              <a:ext uri="{FF2B5EF4-FFF2-40B4-BE49-F238E27FC236}">
                <a16:creationId xmlns:a16="http://schemas.microsoft.com/office/drawing/2014/main" id="{DAF59D12-FA9A-E743-BEC1-AF2F4D644FF5}"/>
              </a:ext>
            </a:extLst>
          </p:cNvPr>
          <p:cNvSpPr/>
          <p:nvPr/>
        </p:nvSpPr>
        <p:spPr>
          <a:xfrm>
            <a:off x="-203200" y="2730500"/>
            <a:ext cx="4356100" cy="13716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377413-AB38-437D-D66B-A15E341A15AD}"/>
              </a:ext>
            </a:extLst>
          </p:cNvPr>
          <p:cNvSpPr txBox="1"/>
          <p:nvPr/>
        </p:nvSpPr>
        <p:spPr>
          <a:xfrm>
            <a:off x="3962400" y="4666902"/>
            <a:ext cx="7823200" cy="523220"/>
          </a:xfrm>
          <a:prstGeom prst="rect">
            <a:avLst/>
          </a:prstGeom>
          <a:solidFill>
            <a:schemeClr val="accent4">
              <a:lumMod val="20000"/>
              <a:lumOff val="80000"/>
            </a:schemeClr>
          </a:solidFill>
        </p:spPr>
        <p:txBody>
          <a:bodyPr wrap="square" rtlCol="0">
            <a:spAutoFit/>
          </a:bodyPr>
          <a:lstStyle/>
          <a:p>
            <a:pPr algn="ctr"/>
            <a:r>
              <a:rPr lang="en-US" sz="2800" dirty="0"/>
              <a:t>Can get to lectures directly via course content tab</a:t>
            </a:r>
          </a:p>
        </p:txBody>
      </p:sp>
    </p:spTree>
    <p:extLst>
      <p:ext uri="{BB962C8B-B14F-4D97-AF65-F5344CB8AC3E}">
        <p14:creationId xmlns:p14="http://schemas.microsoft.com/office/powerpoint/2010/main" val="194261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Goals – Math Concepts for CS</a:t>
            </a:r>
          </a:p>
        </p:txBody>
      </p:sp>
      <p:pic>
        <p:nvPicPr>
          <p:cNvPr id="10" name="Picture 9">
            <a:extLst>
              <a:ext uri="{FF2B5EF4-FFF2-40B4-BE49-F238E27FC236}">
                <a16:creationId xmlns:a16="http://schemas.microsoft.com/office/drawing/2014/main" id="{DC12A768-7C61-4D50-AD13-2B9BECE5D986}"/>
              </a:ext>
            </a:extLst>
          </p:cNvPr>
          <p:cNvPicPr>
            <a:picLocks noChangeAspect="1"/>
          </p:cNvPicPr>
          <p:nvPr/>
        </p:nvPicPr>
        <p:blipFill>
          <a:blip r:embed="rId3"/>
          <a:stretch>
            <a:fillRect/>
          </a:stretch>
        </p:blipFill>
        <p:spPr>
          <a:xfrm>
            <a:off x="6976774" y="1480604"/>
            <a:ext cx="3193906" cy="1818428"/>
          </a:xfrm>
          <a:prstGeom prst="rect">
            <a:avLst/>
          </a:prstGeom>
        </p:spPr>
      </p:pic>
      <p:pic>
        <p:nvPicPr>
          <p:cNvPr id="11" name="Picture 10">
            <a:extLst>
              <a:ext uri="{FF2B5EF4-FFF2-40B4-BE49-F238E27FC236}">
                <a16:creationId xmlns:a16="http://schemas.microsoft.com/office/drawing/2014/main" id="{FC246AE6-90E1-EFF0-C485-A9AC7D350867}"/>
              </a:ext>
            </a:extLst>
          </p:cNvPr>
          <p:cNvPicPr>
            <a:picLocks noChangeAspect="1"/>
          </p:cNvPicPr>
          <p:nvPr/>
        </p:nvPicPr>
        <p:blipFill>
          <a:blip r:embed="rId4"/>
          <a:stretch>
            <a:fillRect/>
          </a:stretch>
        </p:blipFill>
        <p:spPr>
          <a:xfrm>
            <a:off x="1151374" y="5163904"/>
            <a:ext cx="5736500" cy="651875"/>
          </a:xfrm>
          <a:prstGeom prst="rect">
            <a:avLst/>
          </a:prstGeom>
        </p:spPr>
      </p:pic>
      <p:pic>
        <p:nvPicPr>
          <p:cNvPr id="12" name="Picture 11">
            <a:extLst>
              <a:ext uri="{FF2B5EF4-FFF2-40B4-BE49-F238E27FC236}">
                <a16:creationId xmlns:a16="http://schemas.microsoft.com/office/drawing/2014/main" id="{F9BE36F2-A703-5E75-DA41-6507B65B0508}"/>
              </a:ext>
            </a:extLst>
          </p:cNvPr>
          <p:cNvPicPr>
            <a:picLocks noChangeAspect="1"/>
          </p:cNvPicPr>
          <p:nvPr/>
        </p:nvPicPr>
        <p:blipFill>
          <a:blip r:embed="rId5"/>
          <a:stretch>
            <a:fillRect/>
          </a:stretch>
        </p:blipFill>
        <p:spPr>
          <a:xfrm>
            <a:off x="6976774" y="3429000"/>
            <a:ext cx="3193906" cy="2064284"/>
          </a:xfrm>
          <a:prstGeom prst="rect">
            <a:avLst/>
          </a:prstGeom>
        </p:spPr>
      </p:pic>
      <p:sp>
        <p:nvSpPr>
          <p:cNvPr id="16" name="Content Placeholder 2">
            <a:extLst>
              <a:ext uri="{FF2B5EF4-FFF2-40B4-BE49-F238E27FC236}">
                <a16:creationId xmlns:a16="http://schemas.microsoft.com/office/drawing/2014/main" id="{66AEE36E-E86F-F82C-4585-D4F03B06C7B2}"/>
              </a:ext>
            </a:extLst>
          </p:cNvPr>
          <p:cNvSpPr txBox="1">
            <a:spLocks/>
          </p:cNvSpPr>
          <p:nvPr/>
        </p:nvSpPr>
        <p:spPr>
          <a:xfrm>
            <a:off x="838200" y="1825625"/>
            <a:ext cx="5587568" cy="354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This is a “math-first” class</a:t>
            </a:r>
          </a:p>
          <a:p>
            <a:pPr lvl="1"/>
            <a:r>
              <a:rPr lang="en-US" sz="3200"/>
              <a:t>Applied to databases</a:t>
            </a:r>
          </a:p>
          <a:p>
            <a:pPr lvl="1"/>
            <a:r>
              <a:rPr lang="en-US" sz="3200"/>
              <a:t>Each project uses a different piece of math</a:t>
            </a:r>
            <a:endParaRPr lang="en-US"/>
          </a:p>
          <a:p>
            <a:pPr lvl="1"/>
            <a:endParaRPr lang="en-US" dirty="0"/>
          </a:p>
        </p:txBody>
      </p:sp>
    </p:spTree>
    <p:extLst>
      <p:ext uri="{BB962C8B-B14F-4D97-AF65-F5344CB8AC3E}">
        <p14:creationId xmlns:p14="http://schemas.microsoft.com/office/powerpoint/2010/main" val="3031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AC198176-81A0-A69F-C045-D3949BA97AE3}"/>
              </a:ext>
            </a:extLst>
          </p:cNvPr>
          <p:cNvPicPr>
            <a:picLocks noChangeAspect="1"/>
          </p:cNvPicPr>
          <p:nvPr/>
        </p:nvPicPr>
        <p:blipFill>
          <a:blip r:embed="rId3"/>
          <a:stretch>
            <a:fillRect/>
          </a:stretch>
        </p:blipFill>
        <p:spPr>
          <a:xfrm>
            <a:off x="-2" y="0"/>
            <a:ext cx="11593288" cy="6858000"/>
          </a:xfrm>
          <a:prstGeom prst="rect">
            <a:avLst/>
          </a:prstGeom>
        </p:spPr>
      </p:pic>
      <p:sp>
        <p:nvSpPr>
          <p:cNvPr id="4" name="TextBox 3">
            <a:extLst>
              <a:ext uri="{FF2B5EF4-FFF2-40B4-BE49-F238E27FC236}">
                <a16:creationId xmlns:a16="http://schemas.microsoft.com/office/drawing/2014/main" id="{DF523988-91A1-03D5-EC0D-6ACC559ECD1D}"/>
              </a:ext>
            </a:extLst>
          </p:cNvPr>
          <p:cNvSpPr txBox="1"/>
          <p:nvPr/>
        </p:nvSpPr>
        <p:spPr>
          <a:xfrm>
            <a:off x="4762500" y="685800"/>
            <a:ext cx="6934201" cy="3108543"/>
          </a:xfrm>
          <a:prstGeom prst="rect">
            <a:avLst/>
          </a:prstGeom>
          <a:solidFill>
            <a:schemeClr val="accent4">
              <a:lumMod val="20000"/>
              <a:lumOff val="80000"/>
            </a:schemeClr>
          </a:solidFill>
        </p:spPr>
        <p:txBody>
          <a:bodyPr wrap="square" rtlCol="0">
            <a:spAutoFit/>
          </a:bodyPr>
          <a:lstStyle/>
          <a:p>
            <a:r>
              <a:rPr lang="en-US" sz="2800" dirty="0"/>
              <a:t>Friday’s lecture uses a ”flipped class” model.</a:t>
            </a:r>
          </a:p>
          <a:p>
            <a:pPr marL="457200" indent="-457200">
              <a:buFont typeface="Arial" panose="020B0604020202020204" pitchFamily="34" charset="0"/>
              <a:buChar char="•"/>
            </a:pPr>
            <a:r>
              <a:rPr lang="en-US" sz="2800" b="1" i="1" dirty="0"/>
              <a:t>Read before class</a:t>
            </a:r>
          </a:p>
          <a:p>
            <a:pPr marL="457200" indent="-457200">
              <a:buFont typeface="Arial" panose="020B0604020202020204" pitchFamily="34" charset="0"/>
              <a:buChar char="•"/>
            </a:pPr>
            <a:r>
              <a:rPr lang="en-US" sz="2800" dirty="0"/>
              <a:t>Work on HW in class with TA and instructor wandering around to help</a:t>
            </a:r>
          </a:p>
          <a:p>
            <a:pPr marL="457200" indent="-457200">
              <a:buFont typeface="Arial" panose="020B0604020202020204" pitchFamily="34" charset="0"/>
              <a:buChar char="•"/>
            </a:pPr>
            <a:r>
              <a:rPr lang="en-US" sz="2800" dirty="0"/>
              <a:t>Instructor will interrupt with discussions of tricky definitions (e.g., power set, Cartesian product)</a:t>
            </a:r>
          </a:p>
        </p:txBody>
      </p:sp>
      <p:sp>
        <p:nvSpPr>
          <p:cNvPr id="5" name="Rectangle 4">
            <a:extLst>
              <a:ext uri="{FF2B5EF4-FFF2-40B4-BE49-F238E27FC236}">
                <a16:creationId xmlns:a16="http://schemas.microsoft.com/office/drawing/2014/main" id="{6165DC0A-1C22-9AF1-35B7-47C04DA53477}"/>
              </a:ext>
            </a:extLst>
          </p:cNvPr>
          <p:cNvSpPr/>
          <p:nvPr/>
        </p:nvSpPr>
        <p:spPr>
          <a:xfrm>
            <a:off x="101600" y="50800"/>
            <a:ext cx="3454400" cy="46240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3426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FCDF0A-3708-862B-4327-CD4DD206914A}"/>
              </a:ext>
            </a:extLst>
          </p:cNvPr>
          <p:cNvPicPr>
            <a:picLocks noChangeAspect="1"/>
          </p:cNvPicPr>
          <p:nvPr/>
        </p:nvPicPr>
        <p:blipFill>
          <a:blip r:embed="rId2"/>
          <a:stretch>
            <a:fillRect/>
          </a:stretch>
        </p:blipFill>
        <p:spPr>
          <a:xfrm>
            <a:off x="0" y="0"/>
            <a:ext cx="12158866" cy="463550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4940300" y="546100"/>
            <a:ext cx="2819400"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Clicking on what is due that day takes you to either</a:t>
            </a:r>
          </a:p>
          <a:p>
            <a:pPr marL="742950" lvl="1" indent="-285750">
              <a:buFont typeface="Arial" panose="020B0604020202020204" pitchFamily="34" charset="0"/>
              <a:buChar char="•"/>
            </a:pPr>
            <a:r>
              <a:rPr lang="en-US" sz="2800" dirty="0"/>
              <a:t>an online quiz or</a:t>
            </a:r>
          </a:p>
          <a:p>
            <a:pPr marL="742950" lvl="1" indent="-285750">
              <a:buFont typeface="Arial" panose="020B0604020202020204" pitchFamily="34" charset="0"/>
              <a:buChar char="•"/>
            </a:pPr>
            <a:r>
              <a:rPr lang="en-US" sz="2800" dirty="0"/>
              <a:t>a written assignment to be submitted by LS,</a:t>
            </a:r>
          </a:p>
        </p:txBody>
      </p:sp>
      <p:sp>
        <p:nvSpPr>
          <p:cNvPr id="2" name="Rectangle 1">
            <a:extLst>
              <a:ext uri="{FF2B5EF4-FFF2-40B4-BE49-F238E27FC236}">
                <a16:creationId xmlns:a16="http://schemas.microsoft.com/office/drawing/2014/main" id="{69678577-A7B6-662F-1157-F206BF045D34}"/>
              </a:ext>
            </a:extLst>
          </p:cNvPr>
          <p:cNvSpPr/>
          <p:nvPr/>
        </p:nvSpPr>
        <p:spPr>
          <a:xfrm>
            <a:off x="4940300" y="2603152"/>
            <a:ext cx="2819400"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783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alendar&#10;&#10;Description automatically generated">
            <a:extLst>
              <a:ext uri="{FF2B5EF4-FFF2-40B4-BE49-F238E27FC236}">
                <a16:creationId xmlns:a16="http://schemas.microsoft.com/office/drawing/2014/main" id="{7013F201-2DCC-E157-A127-EE1B6B2187C4}"/>
              </a:ext>
            </a:extLst>
          </p:cNvPr>
          <p:cNvPicPr>
            <a:picLocks noChangeAspect="1"/>
          </p:cNvPicPr>
          <p:nvPr/>
        </p:nvPicPr>
        <p:blipFill>
          <a:blip r:embed="rId2"/>
          <a:stretch>
            <a:fillRect/>
          </a:stretch>
        </p:blipFill>
        <p:spPr>
          <a:xfrm>
            <a:off x="0" y="82202"/>
            <a:ext cx="9551074" cy="295275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5791200" y="1342676"/>
            <a:ext cx="3581400" cy="169227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Clicking on what is due that day takes you to either</a:t>
            </a:r>
          </a:p>
          <a:p>
            <a:pPr marL="742950" lvl="1" indent="-285750">
              <a:buFont typeface="Arial" panose="020B0604020202020204" pitchFamily="34" charset="0"/>
              <a:buChar char="•"/>
            </a:pPr>
            <a:r>
              <a:rPr lang="en-US" sz="2800" dirty="0"/>
              <a:t>an online quiz or</a:t>
            </a:r>
          </a:p>
          <a:p>
            <a:pPr marL="742950" lvl="1" indent="-285750">
              <a:buFont typeface="Arial" panose="020B0604020202020204" pitchFamily="34" charset="0"/>
              <a:buChar char="•"/>
            </a:pPr>
            <a:r>
              <a:rPr lang="en-US" sz="2800" dirty="0"/>
              <a:t>a written assignment to be submitted by LS</a:t>
            </a:r>
          </a:p>
          <a:p>
            <a:pPr marL="742950" lvl="1" indent="-285750">
              <a:buFont typeface="Arial" panose="020B0604020202020204" pitchFamily="34" charset="0"/>
              <a:buChar char="•"/>
            </a:pPr>
            <a:r>
              <a:rPr lang="en-US" sz="2800" dirty="0"/>
              <a:t>and sometimes both</a:t>
            </a:r>
          </a:p>
        </p:txBody>
      </p:sp>
    </p:spTree>
    <p:extLst>
      <p:ext uri="{BB962C8B-B14F-4D97-AF65-F5344CB8AC3E}">
        <p14:creationId xmlns:p14="http://schemas.microsoft.com/office/powerpoint/2010/main" val="1965903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alendar&#10;&#10;Description automatically generated">
            <a:extLst>
              <a:ext uri="{FF2B5EF4-FFF2-40B4-BE49-F238E27FC236}">
                <a16:creationId xmlns:a16="http://schemas.microsoft.com/office/drawing/2014/main" id="{7013F201-2DCC-E157-A127-EE1B6B2187C4}"/>
              </a:ext>
            </a:extLst>
          </p:cNvPr>
          <p:cNvPicPr>
            <a:picLocks noChangeAspect="1"/>
          </p:cNvPicPr>
          <p:nvPr/>
        </p:nvPicPr>
        <p:blipFill>
          <a:blip r:embed="rId2"/>
          <a:stretch>
            <a:fillRect/>
          </a:stretch>
        </p:blipFill>
        <p:spPr>
          <a:xfrm>
            <a:off x="0" y="82202"/>
            <a:ext cx="9551074" cy="295275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5791200" y="1342677"/>
            <a:ext cx="3581400" cy="8925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98453" y="3429000"/>
            <a:ext cx="10471147"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highlight>
                  <a:srgbClr val="FFFF00"/>
                </a:highlight>
              </a:rPr>
              <a:t>Online homework assignments can be taken twice</a:t>
            </a:r>
          </a:p>
          <a:p>
            <a:pPr marL="742950" lvl="1" indent="-285750">
              <a:buFont typeface="Arial" panose="020B0604020202020204" pitchFamily="34" charset="0"/>
              <a:buChar char="•"/>
            </a:pPr>
            <a:r>
              <a:rPr lang="en-US" sz="2800" dirty="0"/>
              <a:t>feedback is given on what you got right or wrong so you can learn</a:t>
            </a:r>
          </a:p>
          <a:p>
            <a:pPr marL="285750" indent="-285750">
              <a:buFont typeface="Arial" panose="020B0604020202020204" pitchFamily="34" charset="0"/>
              <a:buChar char="•"/>
            </a:pPr>
            <a:r>
              <a:rPr lang="en-US" sz="2800" dirty="0"/>
              <a:t>Many online homework assignments require you to solve problems, so plan on having paper available</a:t>
            </a:r>
          </a:p>
          <a:p>
            <a:pPr marL="285750" indent="-285750">
              <a:buFont typeface="Arial" panose="020B0604020202020204" pitchFamily="34" charset="0"/>
              <a:buChar char="•"/>
            </a:pPr>
            <a:r>
              <a:rPr lang="en-US" sz="2800" dirty="0"/>
              <a:t>Homework is only worth 10% of your grade </a:t>
            </a:r>
          </a:p>
          <a:p>
            <a:pPr marL="742950" lvl="1" indent="-285750">
              <a:buFont typeface="Arial" panose="020B0604020202020204" pitchFamily="34" charset="0"/>
              <a:buChar char="•"/>
            </a:pPr>
            <a:r>
              <a:rPr lang="en-US" sz="2800" dirty="0"/>
              <a:t>learning versus assessment activities</a:t>
            </a:r>
          </a:p>
          <a:p>
            <a:pPr marL="742950" lvl="1" indent="-285750">
              <a:buFont typeface="Arial" panose="020B0604020202020204" pitchFamily="34" charset="0"/>
              <a:buChar char="•"/>
            </a:pPr>
            <a:r>
              <a:rPr lang="en-US" sz="2800" dirty="0"/>
              <a:t>don’t have to retake second time</a:t>
            </a:r>
          </a:p>
          <a:p>
            <a:pPr marL="742950" lvl="1"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27723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alendar&#10;&#10;Description automatically generated">
            <a:extLst>
              <a:ext uri="{FF2B5EF4-FFF2-40B4-BE49-F238E27FC236}">
                <a16:creationId xmlns:a16="http://schemas.microsoft.com/office/drawing/2014/main" id="{7013F201-2DCC-E157-A127-EE1B6B2187C4}"/>
              </a:ext>
            </a:extLst>
          </p:cNvPr>
          <p:cNvPicPr>
            <a:picLocks noChangeAspect="1"/>
          </p:cNvPicPr>
          <p:nvPr/>
        </p:nvPicPr>
        <p:blipFill>
          <a:blip r:embed="rId2"/>
          <a:stretch>
            <a:fillRect/>
          </a:stretch>
        </p:blipFill>
        <p:spPr>
          <a:xfrm>
            <a:off x="0" y="82202"/>
            <a:ext cx="9551074" cy="295275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5791200" y="1342677"/>
            <a:ext cx="3581400" cy="8925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8A45E50-C77D-D7B3-AF5F-81B9744B5870}"/>
              </a:ext>
            </a:extLst>
          </p:cNvPr>
          <p:cNvSpPr txBox="1"/>
          <p:nvPr/>
        </p:nvSpPr>
        <p:spPr>
          <a:xfrm>
            <a:off x="238126" y="3663602"/>
            <a:ext cx="11715747" cy="1384995"/>
          </a:xfrm>
          <a:prstGeom prst="rect">
            <a:avLst/>
          </a:prstGeom>
          <a:solidFill>
            <a:schemeClr val="accent1">
              <a:lumMod val="20000"/>
              <a:lumOff val="80000"/>
            </a:schemeClr>
          </a:solidFill>
        </p:spPr>
        <p:txBody>
          <a:bodyPr wrap="square" rtlCol="0">
            <a:spAutoFit/>
          </a:bodyPr>
          <a:lstStyle/>
          <a:p>
            <a:pPr marL="238125" indent="-238125">
              <a:buFont typeface="Arial" panose="020B0604020202020204" pitchFamily="34" charset="0"/>
              <a:buChar char="•"/>
            </a:pPr>
            <a:r>
              <a:rPr lang="en-US" sz="2800" dirty="0"/>
              <a:t>We prefer to not accept late homework since it’s such a small part of your grade</a:t>
            </a:r>
          </a:p>
          <a:p>
            <a:pPr marL="238125" indent="-238125">
              <a:buFont typeface="Arial" panose="020B0604020202020204" pitchFamily="34" charset="0"/>
              <a:buChar char="•"/>
            </a:pPr>
            <a:r>
              <a:rPr lang="en-US" sz="2800" dirty="0"/>
              <a:t>But we will consider it if you ask and have a reason</a:t>
            </a:r>
          </a:p>
        </p:txBody>
      </p:sp>
    </p:spTree>
    <p:extLst>
      <p:ext uri="{BB962C8B-B14F-4D97-AF65-F5344CB8AC3E}">
        <p14:creationId xmlns:p14="http://schemas.microsoft.com/office/powerpoint/2010/main" val="1810816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1FCDF0A-3708-862B-4327-CD4DD206914A}"/>
              </a:ext>
            </a:extLst>
          </p:cNvPr>
          <p:cNvPicPr>
            <a:picLocks noChangeAspect="1"/>
          </p:cNvPicPr>
          <p:nvPr/>
        </p:nvPicPr>
        <p:blipFill>
          <a:blip r:embed="rId2"/>
          <a:stretch>
            <a:fillRect/>
          </a:stretch>
        </p:blipFill>
        <p:spPr>
          <a:xfrm>
            <a:off x="0" y="0"/>
            <a:ext cx="12158866" cy="4635500"/>
          </a:xfrm>
          <a:prstGeom prst="rect">
            <a:avLst/>
          </a:prstGeom>
        </p:spPr>
      </p:pic>
      <p:sp>
        <p:nvSpPr>
          <p:cNvPr id="4" name="Rectangle 3">
            <a:extLst>
              <a:ext uri="{FF2B5EF4-FFF2-40B4-BE49-F238E27FC236}">
                <a16:creationId xmlns:a16="http://schemas.microsoft.com/office/drawing/2014/main" id="{4676A129-F43A-9859-91F9-A13A099908B9}"/>
              </a:ext>
            </a:extLst>
          </p:cNvPr>
          <p:cNvSpPr/>
          <p:nvPr/>
        </p:nvSpPr>
        <p:spPr>
          <a:xfrm>
            <a:off x="8458200" y="2831752"/>
            <a:ext cx="3009900" cy="5972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4A7C49-D65E-9CD5-5DAE-92C66E6C9B48}"/>
              </a:ext>
            </a:extLst>
          </p:cNvPr>
          <p:cNvSpPr txBox="1"/>
          <p:nvPr/>
        </p:nvSpPr>
        <p:spPr>
          <a:xfrm>
            <a:off x="285753" y="4844702"/>
            <a:ext cx="104711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Practice problems and solutions are posted</a:t>
            </a:r>
          </a:p>
          <a:p>
            <a:pPr marL="742950" lvl="1" indent="-285750">
              <a:buFont typeface="Arial" panose="020B0604020202020204" pitchFamily="34" charset="0"/>
              <a:buChar char="•"/>
            </a:pPr>
            <a:r>
              <a:rPr lang="en-US" sz="2800" dirty="0"/>
              <a:t>these are not maintained but might be helpful</a:t>
            </a:r>
          </a:p>
        </p:txBody>
      </p:sp>
    </p:spTree>
    <p:extLst>
      <p:ext uri="{BB962C8B-B14F-4D97-AF65-F5344CB8AC3E}">
        <p14:creationId xmlns:p14="http://schemas.microsoft.com/office/powerpoint/2010/main" val="1127002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A077-B36B-7626-553F-7D76472684EF}"/>
              </a:ext>
            </a:extLst>
          </p:cNvPr>
          <p:cNvSpPr>
            <a:spLocks noGrp="1"/>
          </p:cNvSpPr>
          <p:nvPr>
            <p:ph type="title"/>
          </p:nvPr>
        </p:nvSpPr>
        <p:spPr/>
        <p:txBody>
          <a:bodyPr/>
          <a:lstStyle/>
          <a:p>
            <a:r>
              <a:rPr lang="en-US" dirty="0"/>
              <a:t>Projects</a:t>
            </a:r>
          </a:p>
        </p:txBody>
      </p:sp>
      <p:sp>
        <p:nvSpPr>
          <p:cNvPr id="3" name="Text Placeholder 2">
            <a:extLst>
              <a:ext uri="{FF2B5EF4-FFF2-40B4-BE49-F238E27FC236}">
                <a16:creationId xmlns:a16="http://schemas.microsoft.com/office/drawing/2014/main" id="{7F250070-8194-5DF8-6D0E-4B4EC9FDD1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59862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109B52D-29AA-98AE-5A0E-70766EF1A650}"/>
              </a:ext>
            </a:extLst>
          </p:cNvPr>
          <p:cNvPicPr>
            <a:picLocks noChangeAspect="1"/>
          </p:cNvPicPr>
          <p:nvPr/>
        </p:nvPicPr>
        <p:blipFill>
          <a:blip r:embed="rId2"/>
          <a:stretch>
            <a:fillRect/>
          </a:stretch>
        </p:blipFill>
        <p:spPr>
          <a:xfrm>
            <a:off x="0" y="0"/>
            <a:ext cx="8737600" cy="5973222"/>
          </a:xfrm>
          <a:prstGeom prst="rect">
            <a:avLst/>
          </a:prstGeom>
        </p:spPr>
      </p:pic>
      <p:sp>
        <p:nvSpPr>
          <p:cNvPr id="4" name="Rectangle 3">
            <a:extLst>
              <a:ext uri="{FF2B5EF4-FFF2-40B4-BE49-F238E27FC236}">
                <a16:creationId xmlns:a16="http://schemas.microsoft.com/office/drawing/2014/main" id="{36C10EA6-8433-314C-A435-92A1E8852D4C}"/>
              </a:ext>
            </a:extLst>
          </p:cNvPr>
          <p:cNvSpPr/>
          <p:nvPr/>
        </p:nvSpPr>
        <p:spPr>
          <a:xfrm>
            <a:off x="0" y="1888951"/>
            <a:ext cx="1816100" cy="533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B600CB-7DFA-2827-A454-6900FD05F1FC}"/>
              </a:ext>
            </a:extLst>
          </p:cNvPr>
          <p:cNvSpPr txBox="1"/>
          <p:nvPr/>
        </p:nvSpPr>
        <p:spPr>
          <a:xfrm>
            <a:off x="196853" y="6063902"/>
            <a:ext cx="10471147" cy="523220"/>
          </a:xfrm>
          <a:prstGeom prst="rect">
            <a:avLst/>
          </a:prstGeom>
          <a:solidFill>
            <a:schemeClr val="accent1">
              <a:lumMod val="20000"/>
              <a:lumOff val="80000"/>
            </a:schemeClr>
          </a:solidFill>
        </p:spPr>
        <p:txBody>
          <a:bodyPr wrap="square" rtlCol="0">
            <a:spAutoFit/>
          </a:bodyPr>
          <a:lstStyle/>
          <a:p>
            <a:pPr algn="ctr"/>
            <a:r>
              <a:rPr lang="en-US" sz="2800" dirty="0"/>
              <a:t>Access through schedule or directly through Content tab</a:t>
            </a:r>
          </a:p>
        </p:txBody>
      </p:sp>
    </p:spTree>
    <p:extLst>
      <p:ext uri="{BB962C8B-B14F-4D97-AF65-F5344CB8AC3E}">
        <p14:creationId xmlns:p14="http://schemas.microsoft.com/office/powerpoint/2010/main" val="2826636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109B52D-29AA-98AE-5A0E-70766EF1A650}"/>
              </a:ext>
            </a:extLst>
          </p:cNvPr>
          <p:cNvPicPr>
            <a:picLocks noChangeAspect="1"/>
          </p:cNvPicPr>
          <p:nvPr/>
        </p:nvPicPr>
        <p:blipFill>
          <a:blip r:embed="rId2"/>
          <a:stretch>
            <a:fillRect/>
          </a:stretch>
        </p:blipFill>
        <p:spPr>
          <a:xfrm>
            <a:off x="0" y="0"/>
            <a:ext cx="8737600" cy="5973222"/>
          </a:xfrm>
          <a:prstGeom prst="rect">
            <a:avLst/>
          </a:prstGeom>
        </p:spPr>
      </p:pic>
      <p:sp>
        <p:nvSpPr>
          <p:cNvPr id="4" name="Rectangle 3">
            <a:extLst>
              <a:ext uri="{FF2B5EF4-FFF2-40B4-BE49-F238E27FC236}">
                <a16:creationId xmlns:a16="http://schemas.microsoft.com/office/drawing/2014/main" id="{36C10EA6-8433-314C-A435-92A1E8852D4C}"/>
              </a:ext>
            </a:extLst>
          </p:cNvPr>
          <p:cNvSpPr/>
          <p:nvPr/>
        </p:nvSpPr>
        <p:spPr>
          <a:xfrm>
            <a:off x="196853" y="3311351"/>
            <a:ext cx="1816100" cy="533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B600CB-7DFA-2827-A454-6900FD05F1FC}"/>
              </a:ext>
            </a:extLst>
          </p:cNvPr>
          <p:cNvSpPr txBox="1"/>
          <p:nvPr/>
        </p:nvSpPr>
        <p:spPr>
          <a:xfrm>
            <a:off x="196853" y="6063902"/>
            <a:ext cx="10471147" cy="523220"/>
          </a:xfrm>
          <a:prstGeom prst="rect">
            <a:avLst/>
          </a:prstGeom>
          <a:solidFill>
            <a:schemeClr val="accent1">
              <a:lumMod val="20000"/>
              <a:lumOff val="80000"/>
            </a:schemeClr>
          </a:solidFill>
        </p:spPr>
        <p:txBody>
          <a:bodyPr wrap="square" rtlCol="0">
            <a:spAutoFit/>
          </a:bodyPr>
          <a:lstStyle/>
          <a:p>
            <a:pPr algn="ctr"/>
            <a:r>
              <a:rPr lang="en-US" sz="2800" dirty="0"/>
              <a:t>Use the Python style guide. </a:t>
            </a:r>
            <a:r>
              <a:rPr lang="en-US" sz="2800" b="1" i="1" dirty="0">
                <a:highlight>
                  <a:srgbClr val="FFFF00"/>
                </a:highlight>
              </a:rPr>
              <a:t>Type annotations required.</a:t>
            </a:r>
          </a:p>
        </p:txBody>
      </p:sp>
    </p:spTree>
    <p:extLst>
      <p:ext uri="{BB962C8B-B14F-4D97-AF65-F5344CB8AC3E}">
        <p14:creationId xmlns:p14="http://schemas.microsoft.com/office/powerpoint/2010/main" val="2915086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Semester-Long Project:</a:t>
            </a:r>
            <a:br>
              <a:rPr lang="en-US" dirty="0"/>
            </a:br>
            <a:r>
              <a:rPr lang="en-US" dirty="0"/>
              <a:t>Create a </a:t>
            </a:r>
            <a:r>
              <a:rPr lang="en-US" dirty="0" err="1"/>
              <a:t>Datalog</a:t>
            </a:r>
            <a:r>
              <a:rPr lang="en-US" dirty="0"/>
              <a:t> Interpreter</a:t>
            </a:r>
          </a:p>
        </p:txBody>
      </p:sp>
      <p:sp>
        <p:nvSpPr>
          <p:cNvPr id="4" name="TextBox 3"/>
          <p:cNvSpPr txBox="1"/>
          <p:nvPr/>
        </p:nvSpPr>
        <p:spPr>
          <a:xfrm>
            <a:off x="415635" y="2667479"/>
            <a:ext cx="1451914" cy="646331"/>
          </a:xfrm>
          <a:prstGeom prst="rect">
            <a:avLst/>
          </a:prstGeom>
          <a:noFill/>
        </p:spPr>
        <p:txBody>
          <a:bodyPr wrap="square" rtlCol="0">
            <a:spAutoFit/>
          </a:bodyPr>
          <a:lstStyle/>
          <a:p>
            <a:r>
              <a:rPr lang="en-US" dirty="0"/>
              <a:t>your </a:t>
            </a:r>
            <a:r>
              <a:rPr lang="en-US" dirty="0" err="1"/>
              <a:t>Datalog</a:t>
            </a:r>
            <a:r>
              <a:rPr lang="en-US" dirty="0"/>
              <a:t> program</a:t>
            </a:r>
          </a:p>
        </p:txBody>
      </p:sp>
      <p:sp>
        <p:nvSpPr>
          <p:cNvPr id="5" name="Right Arrow 4"/>
          <p:cNvSpPr/>
          <p:nvPr/>
        </p:nvSpPr>
        <p:spPr>
          <a:xfrm>
            <a:off x="1867549"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594914" y="2595789"/>
            <a:ext cx="1296050"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Lexer</a:t>
            </a:r>
            <a:endParaRPr lang="en-US" sz="2800" dirty="0"/>
          </a:p>
        </p:txBody>
      </p:sp>
      <p:sp>
        <p:nvSpPr>
          <p:cNvPr id="7" name="Right Arrow 6"/>
          <p:cNvSpPr/>
          <p:nvPr/>
        </p:nvSpPr>
        <p:spPr>
          <a:xfrm>
            <a:off x="4046829" y="2780456"/>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633120" y="2780456"/>
            <a:ext cx="925403" cy="369332"/>
          </a:xfrm>
          <a:prstGeom prst="rect">
            <a:avLst/>
          </a:prstGeom>
          <a:noFill/>
        </p:spPr>
        <p:txBody>
          <a:bodyPr wrap="square" rtlCol="0">
            <a:spAutoFit/>
          </a:bodyPr>
          <a:lstStyle/>
          <a:p>
            <a:r>
              <a:rPr lang="en-US" dirty="0"/>
              <a:t>tokens</a:t>
            </a:r>
          </a:p>
        </p:txBody>
      </p:sp>
      <p:sp>
        <p:nvSpPr>
          <p:cNvPr id="9" name="Right Arrow 8"/>
          <p:cNvSpPr/>
          <p:nvPr/>
        </p:nvSpPr>
        <p:spPr>
          <a:xfrm>
            <a:off x="5412439" y="2780456"/>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586951"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243" y="2793217"/>
            <a:ext cx="1137012" cy="369332"/>
          </a:xfrm>
          <a:prstGeom prst="rect">
            <a:avLst/>
          </a:prstGeom>
          <a:noFill/>
        </p:spPr>
        <p:txBody>
          <a:bodyPr wrap="square" rtlCol="0">
            <a:spAutoFit/>
          </a:bodyPr>
          <a:lstStyle/>
          <a:p>
            <a:r>
              <a:rPr lang="en-US" dirty="0"/>
              <a:t>“meaning”</a:t>
            </a:r>
          </a:p>
        </p:txBody>
      </p:sp>
      <p:sp>
        <p:nvSpPr>
          <p:cNvPr id="13" name="Right Arrow 12"/>
          <p:cNvSpPr/>
          <p:nvPr/>
        </p:nvSpPr>
        <p:spPr>
          <a:xfrm>
            <a:off x="9310255"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30024" y="2546660"/>
            <a:ext cx="1296050"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Parser</a:t>
            </a:r>
          </a:p>
        </p:txBody>
      </p:sp>
      <p:sp>
        <p:nvSpPr>
          <p:cNvPr id="16" name="Rounded Rectangle 15"/>
          <p:cNvSpPr/>
          <p:nvPr/>
        </p:nvSpPr>
        <p:spPr>
          <a:xfrm>
            <a:off x="10043933" y="2533899"/>
            <a:ext cx="1732432"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Execution</a:t>
            </a:r>
          </a:p>
        </p:txBody>
      </p:sp>
      <p:grpSp>
        <p:nvGrpSpPr>
          <p:cNvPr id="3" name="Group 2"/>
          <p:cNvGrpSpPr/>
          <p:nvPr/>
        </p:nvGrpSpPr>
        <p:grpSpPr>
          <a:xfrm>
            <a:off x="5897327" y="4354838"/>
            <a:ext cx="5558161" cy="1725496"/>
            <a:chOff x="5703998" y="4354838"/>
            <a:chExt cx="5558161" cy="1725496"/>
          </a:xfrm>
        </p:grpSpPr>
        <p:sp>
          <p:nvSpPr>
            <p:cNvPr id="17" name="TextBox 16"/>
            <p:cNvSpPr txBox="1"/>
            <p:nvPr/>
          </p:nvSpPr>
          <p:spPr>
            <a:xfrm>
              <a:off x="6097876" y="4894118"/>
              <a:ext cx="5164283" cy="369332"/>
            </a:xfrm>
            <a:prstGeom prst="rect">
              <a:avLst/>
            </a:prstGeom>
            <a:noFill/>
          </p:spPr>
          <p:txBody>
            <a:bodyPr wrap="square" rtlCol="0">
              <a:spAutoFit/>
            </a:bodyPr>
            <a:lstStyle/>
            <a:p>
              <a:r>
                <a:rPr lang="en-US" dirty="0"/>
                <a:t>Schema 1: Recognizers &amp; Generators - Projects 1 &amp; 2</a:t>
              </a:r>
            </a:p>
          </p:txBody>
        </p:sp>
        <p:sp>
          <p:nvSpPr>
            <p:cNvPr id="18" name="TextBox 17"/>
            <p:cNvSpPr txBox="1"/>
            <p:nvPr/>
          </p:nvSpPr>
          <p:spPr>
            <a:xfrm>
              <a:off x="6097877" y="5302560"/>
              <a:ext cx="4603172" cy="369332"/>
            </a:xfrm>
            <a:prstGeom prst="rect">
              <a:avLst/>
            </a:prstGeom>
            <a:noFill/>
          </p:spPr>
          <p:txBody>
            <a:bodyPr wrap="square" rtlCol="0">
              <a:spAutoFit/>
            </a:bodyPr>
            <a:lstStyle/>
            <a:p>
              <a:r>
                <a:rPr lang="en-US" dirty="0"/>
                <a:t>Schema 2: Logic &amp; Relations - Projects 3 &amp; 4</a:t>
              </a:r>
            </a:p>
          </p:txBody>
        </p:sp>
        <p:sp>
          <p:nvSpPr>
            <p:cNvPr id="19" name="TextBox 18"/>
            <p:cNvSpPr txBox="1"/>
            <p:nvPr/>
          </p:nvSpPr>
          <p:spPr>
            <a:xfrm>
              <a:off x="6097877" y="5711002"/>
              <a:ext cx="5045276" cy="369332"/>
            </a:xfrm>
            <a:prstGeom prst="rect">
              <a:avLst/>
            </a:prstGeom>
            <a:noFill/>
          </p:spPr>
          <p:txBody>
            <a:bodyPr wrap="square" rtlCol="0">
              <a:spAutoFit/>
            </a:bodyPr>
            <a:lstStyle/>
            <a:p>
              <a:r>
                <a:rPr lang="en-US" dirty="0"/>
                <a:t>Schema 3: Graphs &amp; Algorithms - Project 5</a:t>
              </a:r>
            </a:p>
          </p:txBody>
        </p:sp>
        <p:sp>
          <p:nvSpPr>
            <p:cNvPr id="21" name="TextBox 20"/>
            <p:cNvSpPr txBox="1"/>
            <p:nvPr/>
          </p:nvSpPr>
          <p:spPr>
            <a:xfrm>
              <a:off x="5703998" y="4354838"/>
              <a:ext cx="4177757" cy="461665"/>
            </a:xfrm>
            <a:prstGeom prst="rect">
              <a:avLst/>
            </a:prstGeom>
            <a:noFill/>
          </p:spPr>
          <p:txBody>
            <a:bodyPr wrap="square" rtlCol="0">
              <a:spAutoFit/>
            </a:bodyPr>
            <a:lstStyle/>
            <a:p>
              <a:r>
                <a:rPr lang="en-US" sz="2400" dirty="0"/>
                <a:t>Mapping of Schemas to Projects</a:t>
              </a:r>
            </a:p>
          </p:txBody>
        </p:sp>
      </p:grpSp>
      <p:grpSp>
        <p:nvGrpSpPr>
          <p:cNvPr id="20" name="Group 19"/>
          <p:cNvGrpSpPr/>
          <p:nvPr/>
        </p:nvGrpSpPr>
        <p:grpSpPr>
          <a:xfrm>
            <a:off x="900276" y="4354838"/>
            <a:ext cx="5558161" cy="1725496"/>
            <a:chOff x="5703998" y="4354838"/>
            <a:chExt cx="5558161" cy="1725496"/>
          </a:xfrm>
        </p:grpSpPr>
        <p:sp>
          <p:nvSpPr>
            <p:cNvPr id="22" name="TextBox 21"/>
            <p:cNvSpPr txBox="1"/>
            <p:nvPr/>
          </p:nvSpPr>
          <p:spPr>
            <a:xfrm>
              <a:off x="6097876" y="4894118"/>
              <a:ext cx="5164283" cy="369332"/>
            </a:xfrm>
            <a:prstGeom prst="rect">
              <a:avLst/>
            </a:prstGeom>
            <a:noFill/>
          </p:spPr>
          <p:txBody>
            <a:bodyPr wrap="square" rtlCol="0">
              <a:spAutoFit/>
            </a:bodyPr>
            <a:lstStyle/>
            <a:p>
              <a:r>
                <a:rPr lang="en-US" dirty="0" err="1"/>
                <a:t>Lexer</a:t>
              </a:r>
              <a:r>
                <a:rPr lang="en-US" dirty="0"/>
                <a:t>: Project 1</a:t>
              </a:r>
            </a:p>
          </p:txBody>
        </p:sp>
        <p:sp>
          <p:nvSpPr>
            <p:cNvPr id="23" name="TextBox 22"/>
            <p:cNvSpPr txBox="1"/>
            <p:nvPr/>
          </p:nvSpPr>
          <p:spPr>
            <a:xfrm>
              <a:off x="6097877" y="5302560"/>
              <a:ext cx="4603172" cy="369332"/>
            </a:xfrm>
            <a:prstGeom prst="rect">
              <a:avLst/>
            </a:prstGeom>
            <a:noFill/>
          </p:spPr>
          <p:txBody>
            <a:bodyPr wrap="square" rtlCol="0">
              <a:spAutoFit/>
            </a:bodyPr>
            <a:lstStyle/>
            <a:p>
              <a:r>
                <a:rPr lang="en-US" dirty="0"/>
                <a:t>Parser: Project 2</a:t>
              </a:r>
            </a:p>
          </p:txBody>
        </p:sp>
        <p:sp>
          <p:nvSpPr>
            <p:cNvPr id="24" name="TextBox 23"/>
            <p:cNvSpPr txBox="1"/>
            <p:nvPr/>
          </p:nvSpPr>
          <p:spPr>
            <a:xfrm>
              <a:off x="6097877" y="5711002"/>
              <a:ext cx="3142820" cy="369332"/>
            </a:xfrm>
            <a:prstGeom prst="rect">
              <a:avLst/>
            </a:prstGeom>
            <a:noFill/>
          </p:spPr>
          <p:txBody>
            <a:bodyPr wrap="square" rtlCol="0">
              <a:spAutoFit/>
            </a:bodyPr>
            <a:lstStyle/>
            <a:p>
              <a:r>
                <a:rPr lang="en-US" dirty="0"/>
                <a:t>Execution: Projects 3, 4, &amp; 5</a:t>
              </a:r>
            </a:p>
          </p:txBody>
        </p:sp>
        <p:sp>
          <p:nvSpPr>
            <p:cNvPr id="25" name="TextBox 24"/>
            <p:cNvSpPr txBox="1"/>
            <p:nvPr/>
          </p:nvSpPr>
          <p:spPr>
            <a:xfrm>
              <a:off x="5703998" y="4354838"/>
              <a:ext cx="4763924" cy="461665"/>
            </a:xfrm>
            <a:prstGeom prst="rect">
              <a:avLst/>
            </a:prstGeom>
            <a:noFill/>
          </p:spPr>
          <p:txBody>
            <a:bodyPr wrap="square" rtlCol="0">
              <a:spAutoFit/>
            </a:bodyPr>
            <a:lstStyle/>
            <a:p>
              <a:r>
                <a:rPr lang="en-US" sz="2400" dirty="0"/>
                <a:t>Mapping of Interpreter to Projects</a:t>
              </a:r>
            </a:p>
          </p:txBody>
        </p:sp>
      </p:grpSp>
    </p:spTree>
    <p:extLst>
      <p:ext uri="{BB962C8B-B14F-4D97-AF65-F5344CB8AC3E}">
        <p14:creationId xmlns:p14="http://schemas.microsoft.com/office/powerpoint/2010/main" val="2247201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Goals – Math Concepts for CS</a:t>
            </a:r>
          </a:p>
        </p:txBody>
      </p:sp>
      <p:sp>
        <p:nvSpPr>
          <p:cNvPr id="3" name="Content Placeholder 2"/>
          <p:cNvSpPr>
            <a:spLocks noGrp="1"/>
          </p:cNvSpPr>
          <p:nvPr>
            <p:ph idx="1"/>
          </p:nvPr>
        </p:nvSpPr>
        <p:spPr/>
        <p:txBody>
          <a:bodyPr>
            <a:normAutofit/>
          </a:bodyPr>
          <a:lstStyle/>
          <a:p>
            <a:r>
              <a:rPr lang="en-US" sz="3600" dirty="0"/>
              <a:t>Learn three key Schemas:</a:t>
            </a:r>
          </a:p>
          <a:p>
            <a:pPr marL="971550" lvl="1" indent="-514350">
              <a:buFont typeface="+mj-lt"/>
              <a:buAutoNum type="arabicPeriod"/>
            </a:pPr>
            <a:r>
              <a:rPr lang="en-US" sz="3200" dirty="0"/>
              <a:t>Machines and Languages</a:t>
            </a:r>
          </a:p>
          <a:p>
            <a:pPr marL="971550" lvl="1" indent="-514350">
              <a:buFont typeface="+mj-lt"/>
              <a:buAutoNum type="arabicPeriod"/>
            </a:pPr>
            <a:r>
              <a:rPr lang="en-US" sz="3200" dirty="0"/>
              <a:t>Logic and Relations</a:t>
            </a:r>
          </a:p>
          <a:p>
            <a:pPr marL="971550" lvl="1" indent="-514350">
              <a:buFont typeface="+mj-lt"/>
              <a:buAutoNum type="arabicPeriod"/>
            </a:pPr>
            <a:r>
              <a:rPr lang="en-US" sz="3200" dirty="0"/>
              <a:t>Graphs and Algorithms</a:t>
            </a:r>
          </a:p>
          <a:p>
            <a:pPr lvl="1"/>
            <a:endParaRPr lang="en-US" dirty="0"/>
          </a:p>
          <a:p>
            <a:pPr lvl="1"/>
            <a:endParaRPr lang="en-US" dirty="0"/>
          </a:p>
        </p:txBody>
      </p:sp>
      <p:pic>
        <p:nvPicPr>
          <p:cNvPr id="4" name="Picture 3"/>
          <p:cNvPicPr>
            <a:picLocks noChangeAspect="1"/>
          </p:cNvPicPr>
          <p:nvPr/>
        </p:nvPicPr>
        <p:blipFill>
          <a:blip r:embed="rId3"/>
          <a:stretch>
            <a:fillRect/>
          </a:stretch>
        </p:blipFill>
        <p:spPr>
          <a:xfrm>
            <a:off x="6976774" y="1480604"/>
            <a:ext cx="3193906" cy="1818428"/>
          </a:xfrm>
          <a:prstGeom prst="rect">
            <a:avLst/>
          </a:prstGeom>
        </p:spPr>
      </p:pic>
      <p:pic>
        <p:nvPicPr>
          <p:cNvPr id="5" name="Picture 4"/>
          <p:cNvPicPr>
            <a:picLocks noChangeAspect="1"/>
          </p:cNvPicPr>
          <p:nvPr/>
        </p:nvPicPr>
        <p:blipFill>
          <a:blip r:embed="rId4"/>
          <a:stretch>
            <a:fillRect/>
          </a:stretch>
        </p:blipFill>
        <p:spPr>
          <a:xfrm>
            <a:off x="1151374" y="5163904"/>
            <a:ext cx="5736500" cy="651875"/>
          </a:xfrm>
          <a:prstGeom prst="rect">
            <a:avLst/>
          </a:prstGeom>
        </p:spPr>
      </p:pic>
      <p:pic>
        <p:nvPicPr>
          <p:cNvPr id="6" name="Picture 5"/>
          <p:cNvPicPr>
            <a:picLocks noChangeAspect="1"/>
          </p:cNvPicPr>
          <p:nvPr/>
        </p:nvPicPr>
        <p:blipFill>
          <a:blip r:embed="rId5"/>
          <a:stretch>
            <a:fillRect/>
          </a:stretch>
        </p:blipFill>
        <p:spPr>
          <a:xfrm>
            <a:off x="6976774" y="3429000"/>
            <a:ext cx="3193906" cy="2064284"/>
          </a:xfrm>
          <a:prstGeom prst="rect">
            <a:avLst/>
          </a:prstGeom>
        </p:spPr>
      </p:pic>
    </p:spTree>
    <p:extLst>
      <p:ext uri="{BB962C8B-B14F-4D97-AF65-F5344CB8AC3E}">
        <p14:creationId xmlns:p14="http://schemas.microsoft.com/office/powerpoint/2010/main" val="33123247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Semester-Long Project:</a:t>
            </a:r>
            <a:br>
              <a:rPr lang="en-US" dirty="0"/>
            </a:br>
            <a:r>
              <a:rPr lang="en-US" dirty="0"/>
              <a:t>Create a </a:t>
            </a:r>
            <a:r>
              <a:rPr lang="en-US" dirty="0" err="1"/>
              <a:t>Datalog</a:t>
            </a:r>
            <a:r>
              <a:rPr lang="en-US" dirty="0"/>
              <a:t> Interpreter</a:t>
            </a:r>
          </a:p>
        </p:txBody>
      </p:sp>
      <p:sp>
        <p:nvSpPr>
          <p:cNvPr id="4" name="TextBox 3"/>
          <p:cNvSpPr txBox="1"/>
          <p:nvPr/>
        </p:nvSpPr>
        <p:spPr>
          <a:xfrm>
            <a:off x="415635" y="2667479"/>
            <a:ext cx="1451914" cy="646331"/>
          </a:xfrm>
          <a:prstGeom prst="rect">
            <a:avLst/>
          </a:prstGeom>
          <a:noFill/>
        </p:spPr>
        <p:txBody>
          <a:bodyPr wrap="square" rtlCol="0">
            <a:spAutoFit/>
          </a:bodyPr>
          <a:lstStyle/>
          <a:p>
            <a:r>
              <a:rPr lang="en-US" dirty="0"/>
              <a:t>your </a:t>
            </a:r>
            <a:r>
              <a:rPr lang="en-US" dirty="0" err="1"/>
              <a:t>Datalog</a:t>
            </a:r>
            <a:r>
              <a:rPr lang="en-US" dirty="0"/>
              <a:t> program</a:t>
            </a:r>
          </a:p>
        </p:txBody>
      </p:sp>
      <p:sp>
        <p:nvSpPr>
          <p:cNvPr id="5" name="Right Arrow 4"/>
          <p:cNvSpPr/>
          <p:nvPr/>
        </p:nvSpPr>
        <p:spPr>
          <a:xfrm>
            <a:off x="1867549"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594914" y="2595789"/>
            <a:ext cx="1296050"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Lexer</a:t>
            </a:r>
            <a:endParaRPr lang="en-US" sz="2800" dirty="0"/>
          </a:p>
        </p:txBody>
      </p:sp>
      <p:sp>
        <p:nvSpPr>
          <p:cNvPr id="7" name="Right Arrow 6"/>
          <p:cNvSpPr/>
          <p:nvPr/>
        </p:nvSpPr>
        <p:spPr>
          <a:xfrm>
            <a:off x="4046829" y="2780456"/>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5412439" y="2780456"/>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586951"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173243" y="2793217"/>
            <a:ext cx="1137012" cy="369332"/>
          </a:xfrm>
          <a:prstGeom prst="rect">
            <a:avLst/>
          </a:prstGeom>
          <a:noFill/>
        </p:spPr>
        <p:txBody>
          <a:bodyPr wrap="square" rtlCol="0">
            <a:spAutoFit/>
          </a:bodyPr>
          <a:lstStyle/>
          <a:p>
            <a:r>
              <a:rPr lang="en-US" dirty="0"/>
              <a:t>“meaning”</a:t>
            </a:r>
          </a:p>
        </p:txBody>
      </p:sp>
      <p:sp>
        <p:nvSpPr>
          <p:cNvPr id="13" name="Right Arrow 12"/>
          <p:cNvSpPr/>
          <p:nvPr/>
        </p:nvSpPr>
        <p:spPr>
          <a:xfrm>
            <a:off x="9310255" y="2793217"/>
            <a:ext cx="571500" cy="394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130024" y="2546660"/>
            <a:ext cx="1296050"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Parser</a:t>
            </a:r>
          </a:p>
        </p:txBody>
      </p:sp>
      <p:sp>
        <p:nvSpPr>
          <p:cNvPr id="16" name="Rounded Rectangle 15"/>
          <p:cNvSpPr/>
          <p:nvPr/>
        </p:nvSpPr>
        <p:spPr>
          <a:xfrm>
            <a:off x="10043933" y="2533899"/>
            <a:ext cx="1732432" cy="862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Execution</a:t>
            </a:r>
          </a:p>
        </p:txBody>
      </p:sp>
      <p:grpSp>
        <p:nvGrpSpPr>
          <p:cNvPr id="3" name="Group 2"/>
          <p:cNvGrpSpPr/>
          <p:nvPr/>
        </p:nvGrpSpPr>
        <p:grpSpPr>
          <a:xfrm>
            <a:off x="5897327" y="4354838"/>
            <a:ext cx="5558161" cy="1725496"/>
            <a:chOff x="5703998" y="4354838"/>
            <a:chExt cx="5558161" cy="1725496"/>
          </a:xfrm>
        </p:grpSpPr>
        <p:sp>
          <p:nvSpPr>
            <p:cNvPr id="17" name="TextBox 16"/>
            <p:cNvSpPr txBox="1"/>
            <p:nvPr/>
          </p:nvSpPr>
          <p:spPr>
            <a:xfrm>
              <a:off x="6097876" y="4894118"/>
              <a:ext cx="5164283" cy="369332"/>
            </a:xfrm>
            <a:prstGeom prst="rect">
              <a:avLst/>
            </a:prstGeom>
            <a:noFill/>
          </p:spPr>
          <p:txBody>
            <a:bodyPr wrap="square" rtlCol="0">
              <a:spAutoFit/>
            </a:bodyPr>
            <a:lstStyle/>
            <a:p>
              <a:r>
                <a:rPr lang="en-US" dirty="0"/>
                <a:t>Schema 1: Recognizers &amp; Generators - Projects 1 &amp; 2</a:t>
              </a:r>
            </a:p>
          </p:txBody>
        </p:sp>
        <p:sp>
          <p:nvSpPr>
            <p:cNvPr id="18" name="TextBox 17"/>
            <p:cNvSpPr txBox="1"/>
            <p:nvPr/>
          </p:nvSpPr>
          <p:spPr>
            <a:xfrm>
              <a:off x="6097877" y="5302560"/>
              <a:ext cx="4603172" cy="369332"/>
            </a:xfrm>
            <a:prstGeom prst="rect">
              <a:avLst/>
            </a:prstGeom>
            <a:noFill/>
          </p:spPr>
          <p:txBody>
            <a:bodyPr wrap="square" rtlCol="0">
              <a:spAutoFit/>
            </a:bodyPr>
            <a:lstStyle/>
            <a:p>
              <a:r>
                <a:rPr lang="en-US" dirty="0"/>
                <a:t>Schema 2: Logic &amp; Relations - Projects 3 &amp; 4</a:t>
              </a:r>
            </a:p>
          </p:txBody>
        </p:sp>
        <p:sp>
          <p:nvSpPr>
            <p:cNvPr id="19" name="TextBox 18"/>
            <p:cNvSpPr txBox="1"/>
            <p:nvPr/>
          </p:nvSpPr>
          <p:spPr>
            <a:xfrm>
              <a:off x="6097877" y="5711002"/>
              <a:ext cx="5045276" cy="369332"/>
            </a:xfrm>
            <a:prstGeom prst="rect">
              <a:avLst/>
            </a:prstGeom>
            <a:noFill/>
          </p:spPr>
          <p:txBody>
            <a:bodyPr wrap="square" rtlCol="0">
              <a:spAutoFit/>
            </a:bodyPr>
            <a:lstStyle/>
            <a:p>
              <a:r>
                <a:rPr lang="en-US" dirty="0"/>
                <a:t>Schema 3: Graphs &amp; Algorithms - Project 5</a:t>
              </a:r>
            </a:p>
          </p:txBody>
        </p:sp>
        <p:sp>
          <p:nvSpPr>
            <p:cNvPr id="21" name="TextBox 20"/>
            <p:cNvSpPr txBox="1"/>
            <p:nvPr/>
          </p:nvSpPr>
          <p:spPr>
            <a:xfrm>
              <a:off x="5703998" y="4354838"/>
              <a:ext cx="4177757" cy="461665"/>
            </a:xfrm>
            <a:prstGeom prst="rect">
              <a:avLst/>
            </a:prstGeom>
            <a:noFill/>
          </p:spPr>
          <p:txBody>
            <a:bodyPr wrap="square" rtlCol="0">
              <a:spAutoFit/>
            </a:bodyPr>
            <a:lstStyle/>
            <a:p>
              <a:r>
                <a:rPr lang="en-US" sz="2400" dirty="0"/>
                <a:t>Mapping of Schemas to Projects</a:t>
              </a:r>
            </a:p>
          </p:txBody>
        </p:sp>
      </p:grpSp>
      <p:grpSp>
        <p:nvGrpSpPr>
          <p:cNvPr id="20" name="Group 19"/>
          <p:cNvGrpSpPr/>
          <p:nvPr/>
        </p:nvGrpSpPr>
        <p:grpSpPr>
          <a:xfrm>
            <a:off x="900276" y="4354838"/>
            <a:ext cx="5558161" cy="1725496"/>
            <a:chOff x="5703998" y="4354838"/>
            <a:chExt cx="5558161" cy="1725496"/>
          </a:xfrm>
        </p:grpSpPr>
        <p:sp>
          <p:nvSpPr>
            <p:cNvPr id="22" name="TextBox 21"/>
            <p:cNvSpPr txBox="1"/>
            <p:nvPr/>
          </p:nvSpPr>
          <p:spPr>
            <a:xfrm>
              <a:off x="6097876" y="4894118"/>
              <a:ext cx="5164283" cy="369332"/>
            </a:xfrm>
            <a:prstGeom prst="rect">
              <a:avLst/>
            </a:prstGeom>
            <a:noFill/>
          </p:spPr>
          <p:txBody>
            <a:bodyPr wrap="square" rtlCol="0">
              <a:spAutoFit/>
            </a:bodyPr>
            <a:lstStyle/>
            <a:p>
              <a:r>
                <a:rPr lang="en-US" dirty="0" err="1"/>
                <a:t>Lexer</a:t>
              </a:r>
              <a:r>
                <a:rPr lang="en-US" dirty="0"/>
                <a:t>: Project 1</a:t>
              </a:r>
            </a:p>
          </p:txBody>
        </p:sp>
        <p:sp>
          <p:nvSpPr>
            <p:cNvPr id="23" name="TextBox 22"/>
            <p:cNvSpPr txBox="1"/>
            <p:nvPr/>
          </p:nvSpPr>
          <p:spPr>
            <a:xfrm>
              <a:off x="6097877" y="5302560"/>
              <a:ext cx="4603172" cy="369332"/>
            </a:xfrm>
            <a:prstGeom prst="rect">
              <a:avLst/>
            </a:prstGeom>
            <a:noFill/>
          </p:spPr>
          <p:txBody>
            <a:bodyPr wrap="square" rtlCol="0">
              <a:spAutoFit/>
            </a:bodyPr>
            <a:lstStyle/>
            <a:p>
              <a:r>
                <a:rPr lang="en-US" dirty="0"/>
                <a:t>Parser: Project 2</a:t>
              </a:r>
            </a:p>
          </p:txBody>
        </p:sp>
        <p:sp>
          <p:nvSpPr>
            <p:cNvPr id="24" name="TextBox 23"/>
            <p:cNvSpPr txBox="1"/>
            <p:nvPr/>
          </p:nvSpPr>
          <p:spPr>
            <a:xfrm>
              <a:off x="6097877" y="5711002"/>
              <a:ext cx="3142820" cy="369332"/>
            </a:xfrm>
            <a:prstGeom prst="rect">
              <a:avLst/>
            </a:prstGeom>
            <a:noFill/>
          </p:spPr>
          <p:txBody>
            <a:bodyPr wrap="square" rtlCol="0">
              <a:spAutoFit/>
            </a:bodyPr>
            <a:lstStyle/>
            <a:p>
              <a:r>
                <a:rPr lang="en-US" dirty="0"/>
                <a:t>Execution: Projects 3, 4, &amp; 5</a:t>
              </a:r>
            </a:p>
          </p:txBody>
        </p:sp>
        <p:sp>
          <p:nvSpPr>
            <p:cNvPr id="25" name="TextBox 24"/>
            <p:cNvSpPr txBox="1"/>
            <p:nvPr/>
          </p:nvSpPr>
          <p:spPr>
            <a:xfrm>
              <a:off x="5703998" y="4354838"/>
              <a:ext cx="4763924" cy="461665"/>
            </a:xfrm>
            <a:prstGeom prst="rect">
              <a:avLst/>
            </a:prstGeom>
            <a:noFill/>
          </p:spPr>
          <p:txBody>
            <a:bodyPr wrap="square" rtlCol="0">
              <a:spAutoFit/>
            </a:bodyPr>
            <a:lstStyle/>
            <a:p>
              <a:r>
                <a:rPr lang="en-US" sz="2400" dirty="0"/>
                <a:t>Mapping of Interpreter to Projects</a:t>
              </a:r>
            </a:p>
          </p:txBody>
        </p:sp>
      </p:grpSp>
      <p:sp>
        <p:nvSpPr>
          <p:cNvPr id="10" name="TextBox 9">
            <a:extLst>
              <a:ext uri="{FF2B5EF4-FFF2-40B4-BE49-F238E27FC236}">
                <a16:creationId xmlns:a16="http://schemas.microsoft.com/office/drawing/2014/main" id="{DD63164B-C113-5321-FB2C-408BE89DA421}"/>
              </a:ext>
            </a:extLst>
          </p:cNvPr>
          <p:cNvSpPr txBox="1"/>
          <p:nvPr/>
        </p:nvSpPr>
        <p:spPr>
          <a:xfrm>
            <a:off x="2116916" y="4100110"/>
            <a:ext cx="8166338" cy="1569660"/>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3200" dirty="0"/>
              <a:t>Project 1 must work before project 2 will work</a:t>
            </a:r>
          </a:p>
          <a:p>
            <a:pPr marL="742950" lvl="1" indent="-285750">
              <a:buFont typeface="Arial" panose="020B0604020202020204" pitchFamily="34" charset="0"/>
              <a:buChar char="•"/>
            </a:pPr>
            <a:r>
              <a:rPr lang="en-US" sz="3200" dirty="0"/>
              <a:t>and so on</a:t>
            </a:r>
          </a:p>
          <a:p>
            <a:pPr marL="285750" indent="-285750">
              <a:buFont typeface="Arial" panose="020B0604020202020204" pitchFamily="34" charset="0"/>
              <a:buChar char="•"/>
            </a:pPr>
            <a:r>
              <a:rPr lang="en-US" sz="3200" dirty="0"/>
              <a:t>Do your best to start early</a:t>
            </a:r>
          </a:p>
        </p:txBody>
      </p:sp>
      <p:sp>
        <p:nvSpPr>
          <p:cNvPr id="14" name="TextBox 13">
            <a:extLst>
              <a:ext uri="{FF2B5EF4-FFF2-40B4-BE49-F238E27FC236}">
                <a16:creationId xmlns:a16="http://schemas.microsoft.com/office/drawing/2014/main" id="{811EA972-11DD-E109-7EDC-8941E6746016}"/>
              </a:ext>
            </a:extLst>
          </p:cNvPr>
          <p:cNvSpPr txBox="1"/>
          <p:nvPr/>
        </p:nvSpPr>
        <p:spPr>
          <a:xfrm>
            <a:off x="4633120" y="2780456"/>
            <a:ext cx="925403" cy="369332"/>
          </a:xfrm>
          <a:prstGeom prst="rect">
            <a:avLst/>
          </a:prstGeom>
          <a:noFill/>
        </p:spPr>
        <p:txBody>
          <a:bodyPr wrap="square" rtlCol="0">
            <a:spAutoFit/>
          </a:bodyPr>
          <a:lstStyle/>
          <a:p>
            <a:r>
              <a:rPr lang="en-US" dirty="0"/>
              <a:t>tokens</a:t>
            </a:r>
          </a:p>
        </p:txBody>
      </p:sp>
    </p:spTree>
    <p:extLst>
      <p:ext uri="{BB962C8B-B14F-4D97-AF65-F5344CB8AC3E}">
        <p14:creationId xmlns:p14="http://schemas.microsoft.com/office/powerpoint/2010/main" val="2110744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a:t>Install and configure IDE</a:t>
            </a:r>
          </a:p>
        </p:txBody>
      </p:sp>
      <p:sp>
        <p:nvSpPr>
          <p:cNvPr id="4" name="TextBox 3">
            <a:extLst>
              <a:ext uri="{FF2B5EF4-FFF2-40B4-BE49-F238E27FC236}">
                <a16:creationId xmlns:a16="http://schemas.microsoft.com/office/drawing/2014/main" id="{41EF8E2C-F811-C8CF-EF1F-0741F55D6B8B}"/>
              </a:ext>
            </a:extLst>
          </p:cNvPr>
          <p:cNvSpPr txBox="1"/>
          <p:nvPr/>
        </p:nvSpPr>
        <p:spPr>
          <a:xfrm>
            <a:off x="2019934" y="2991746"/>
            <a:ext cx="9244965" cy="2062103"/>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US" sz="3200" dirty="0"/>
              <a:t>You can use whatever IDE you like …</a:t>
            </a:r>
          </a:p>
          <a:p>
            <a:pPr marL="914400" lvl="1" indent="-457200">
              <a:buFont typeface="Arial" panose="020B0604020202020204" pitchFamily="34" charset="0"/>
              <a:buChar char="•"/>
            </a:pPr>
            <a:r>
              <a:rPr lang="en-US" sz="3200" dirty="0"/>
              <a:t>… but TAs can only help you with </a:t>
            </a:r>
            <a:r>
              <a:rPr lang="en-US" sz="3200" dirty="0" err="1"/>
              <a:t>vscode</a:t>
            </a:r>
            <a:r>
              <a:rPr lang="en-US" sz="3200" dirty="0"/>
              <a:t> issues</a:t>
            </a:r>
          </a:p>
          <a:p>
            <a:pPr marL="457200" indent="-457200">
              <a:buFont typeface="Arial" panose="020B0604020202020204" pitchFamily="34" charset="0"/>
              <a:buChar char="•"/>
            </a:pPr>
            <a:r>
              <a:rPr lang="en-US" sz="3200" dirty="0"/>
              <a:t>“</a:t>
            </a:r>
            <a:r>
              <a:rPr lang="en-US" sz="3200" dirty="0" err="1"/>
              <a:t>Installfest</a:t>
            </a:r>
            <a:r>
              <a:rPr lang="en-US" sz="3200" dirty="0"/>
              <a:t>” tonight and tomorrow from 7-8:30 outside the TA offices </a:t>
            </a:r>
          </a:p>
        </p:txBody>
      </p:sp>
    </p:spTree>
    <p:extLst>
      <p:ext uri="{BB962C8B-B14F-4D97-AF65-F5344CB8AC3E}">
        <p14:creationId xmlns:p14="http://schemas.microsoft.com/office/powerpoint/2010/main" val="3128836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a:t>Learn how to use virtual environments</a:t>
            </a:r>
          </a:p>
        </p:txBody>
      </p:sp>
      <p:sp>
        <p:nvSpPr>
          <p:cNvPr id="4" name="TextBox 3">
            <a:extLst>
              <a:ext uri="{FF2B5EF4-FFF2-40B4-BE49-F238E27FC236}">
                <a16:creationId xmlns:a16="http://schemas.microsoft.com/office/drawing/2014/main" id="{41EF8E2C-F811-C8CF-EF1F-0741F55D6B8B}"/>
              </a:ext>
            </a:extLst>
          </p:cNvPr>
          <p:cNvSpPr txBox="1"/>
          <p:nvPr/>
        </p:nvSpPr>
        <p:spPr>
          <a:xfrm>
            <a:off x="490650" y="3875160"/>
            <a:ext cx="11285713" cy="1077218"/>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US" sz="3200" dirty="0"/>
              <a:t>Virtual environments make is to that everyone is effectually using the exact same set-up</a:t>
            </a:r>
          </a:p>
        </p:txBody>
      </p:sp>
    </p:spTree>
    <p:extLst>
      <p:ext uri="{BB962C8B-B14F-4D97-AF65-F5344CB8AC3E}">
        <p14:creationId xmlns:p14="http://schemas.microsoft.com/office/powerpoint/2010/main" val="2897760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a:t>Set up </a:t>
            </a:r>
            <a:r>
              <a:rPr lang="en-US" dirty="0" err="1"/>
              <a:t>github</a:t>
            </a:r>
            <a:r>
              <a:rPr lang="en-US" dirty="0"/>
              <a:t> Classroom</a:t>
            </a:r>
          </a:p>
          <a:p>
            <a:r>
              <a:rPr lang="en-US" dirty="0"/>
              <a:t>Learn how to clone starter code</a:t>
            </a:r>
          </a:p>
        </p:txBody>
      </p:sp>
      <p:sp>
        <p:nvSpPr>
          <p:cNvPr id="4" name="TextBox 3">
            <a:extLst>
              <a:ext uri="{FF2B5EF4-FFF2-40B4-BE49-F238E27FC236}">
                <a16:creationId xmlns:a16="http://schemas.microsoft.com/office/drawing/2014/main" id="{41EF8E2C-F811-C8CF-EF1F-0741F55D6B8B}"/>
              </a:ext>
            </a:extLst>
          </p:cNvPr>
          <p:cNvSpPr txBox="1"/>
          <p:nvPr/>
        </p:nvSpPr>
        <p:spPr>
          <a:xfrm>
            <a:off x="490650" y="3875160"/>
            <a:ext cx="11285713" cy="1077218"/>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US" sz="3200" dirty="0"/>
              <a:t>Starter code is intended to help you structure your code in such a way that it aligns with subsequent projects</a:t>
            </a:r>
          </a:p>
        </p:txBody>
      </p:sp>
    </p:spTree>
    <p:extLst>
      <p:ext uri="{BB962C8B-B14F-4D97-AF65-F5344CB8AC3E}">
        <p14:creationId xmlns:p14="http://schemas.microsoft.com/office/powerpoint/2010/main" val="1826579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a:t>Learn how to </a:t>
            </a:r>
            <a:r>
              <a:rPr lang="en-US" dirty="0" err="1"/>
              <a:t>passoff</a:t>
            </a:r>
            <a:r>
              <a:rPr lang="en-US" dirty="0"/>
              <a:t> locally and on </a:t>
            </a:r>
            <a:r>
              <a:rPr lang="en-US" dirty="0" err="1"/>
              <a:t>github</a:t>
            </a:r>
            <a:endParaRPr lang="en-US" dirty="0"/>
          </a:p>
        </p:txBody>
      </p:sp>
      <p:sp>
        <p:nvSpPr>
          <p:cNvPr id="4" name="TextBox 3">
            <a:extLst>
              <a:ext uri="{FF2B5EF4-FFF2-40B4-BE49-F238E27FC236}">
                <a16:creationId xmlns:a16="http://schemas.microsoft.com/office/drawing/2014/main" id="{41EF8E2C-F811-C8CF-EF1F-0741F55D6B8B}"/>
              </a:ext>
            </a:extLst>
          </p:cNvPr>
          <p:cNvSpPr txBox="1"/>
          <p:nvPr/>
        </p:nvSpPr>
        <p:spPr>
          <a:xfrm>
            <a:off x="490650" y="3875160"/>
            <a:ext cx="11285713" cy="2554545"/>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US" sz="3200" dirty="0"/>
              <a:t>We give you all test cases that you can </a:t>
            </a:r>
            <a:r>
              <a:rPr lang="en-US" sz="3200" dirty="0" err="1"/>
              <a:t>passoff</a:t>
            </a:r>
            <a:r>
              <a:rPr lang="en-US" sz="3200" dirty="0"/>
              <a:t> on your machine</a:t>
            </a:r>
          </a:p>
          <a:p>
            <a:pPr marL="457200" indent="-457200">
              <a:buFont typeface="Arial" panose="020B0604020202020204" pitchFamily="34" charset="0"/>
              <a:buChar char="•"/>
            </a:pPr>
            <a:r>
              <a:rPr lang="en-US" sz="3200" dirty="0"/>
              <a:t>When you commit your project to </a:t>
            </a:r>
            <a:r>
              <a:rPr lang="en-US" sz="3200" dirty="0" err="1"/>
              <a:t>github</a:t>
            </a:r>
            <a:r>
              <a:rPr lang="en-US" sz="3200" dirty="0"/>
              <a:t>, you can also make sure that your code passes off there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Run tests locally before trying on </a:t>
            </a:r>
            <a:r>
              <a:rPr lang="en-US" sz="3200" dirty="0" err="1"/>
              <a:t>github</a:t>
            </a:r>
            <a:endParaRPr lang="en-US" sz="3200" dirty="0"/>
          </a:p>
        </p:txBody>
      </p:sp>
    </p:spTree>
    <p:extLst>
      <p:ext uri="{BB962C8B-B14F-4D97-AF65-F5344CB8AC3E}">
        <p14:creationId xmlns:p14="http://schemas.microsoft.com/office/powerpoint/2010/main" val="1569857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a:t>Learn how to submit code to TAs for grading</a:t>
            </a:r>
          </a:p>
        </p:txBody>
      </p:sp>
      <p:sp>
        <p:nvSpPr>
          <p:cNvPr id="4" name="TextBox 3">
            <a:extLst>
              <a:ext uri="{FF2B5EF4-FFF2-40B4-BE49-F238E27FC236}">
                <a16:creationId xmlns:a16="http://schemas.microsoft.com/office/drawing/2014/main" id="{41EF8E2C-F811-C8CF-EF1F-0741F55D6B8B}"/>
              </a:ext>
            </a:extLst>
          </p:cNvPr>
          <p:cNvSpPr txBox="1"/>
          <p:nvPr/>
        </p:nvSpPr>
        <p:spPr>
          <a:xfrm>
            <a:off x="490650" y="3875160"/>
            <a:ext cx="11285713" cy="1569660"/>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US" sz="3200" dirty="0"/>
              <a:t>Submit </a:t>
            </a:r>
            <a:r>
              <a:rPr lang="en-US" sz="3200" dirty="0" err="1"/>
              <a:t>url</a:t>
            </a:r>
            <a:r>
              <a:rPr lang="en-US" sz="3200" dirty="0"/>
              <a:t> for a pull request on Learning Suite</a:t>
            </a:r>
          </a:p>
          <a:p>
            <a:pPr marL="457200" indent="-457200">
              <a:buFont typeface="Arial" panose="020B0604020202020204" pitchFamily="34" charset="0"/>
              <a:buChar char="•"/>
            </a:pPr>
            <a:r>
              <a:rPr lang="en-US" sz="3200" dirty="0"/>
              <a:t>TAs will look at your code to see if you used the correct math structures</a:t>
            </a:r>
          </a:p>
        </p:txBody>
      </p:sp>
    </p:spTree>
    <p:extLst>
      <p:ext uri="{BB962C8B-B14F-4D97-AF65-F5344CB8AC3E}">
        <p14:creationId xmlns:p14="http://schemas.microsoft.com/office/powerpoint/2010/main" val="2062588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01F7-EAA6-8D49-53C8-D6A5ADC84E1C}"/>
              </a:ext>
            </a:extLst>
          </p:cNvPr>
          <p:cNvSpPr>
            <a:spLocks noGrp="1"/>
          </p:cNvSpPr>
          <p:nvPr>
            <p:ph type="title"/>
          </p:nvPr>
        </p:nvSpPr>
        <p:spPr/>
        <p:txBody>
          <a:bodyPr/>
          <a:lstStyle/>
          <a:p>
            <a:r>
              <a:rPr lang="en-US" dirty="0"/>
              <a:t>Project 0 “</a:t>
            </a:r>
            <a:r>
              <a:rPr lang="en-US" dirty="0" err="1"/>
              <a:t>Installfest</a:t>
            </a:r>
            <a:r>
              <a:rPr lang="en-US" dirty="0"/>
              <a:t>”</a:t>
            </a:r>
          </a:p>
        </p:txBody>
      </p:sp>
      <p:sp>
        <p:nvSpPr>
          <p:cNvPr id="3" name="Content Placeholder 2">
            <a:extLst>
              <a:ext uri="{FF2B5EF4-FFF2-40B4-BE49-F238E27FC236}">
                <a16:creationId xmlns:a16="http://schemas.microsoft.com/office/drawing/2014/main" id="{452A7C2A-0DB8-CF4A-179D-80892B74C588}"/>
              </a:ext>
            </a:extLst>
          </p:cNvPr>
          <p:cNvSpPr>
            <a:spLocks noGrp="1"/>
          </p:cNvSpPr>
          <p:nvPr>
            <p:ph idx="1"/>
          </p:nvPr>
        </p:nvSpPr>
        <p:spPr/>
        <p:txBody>
          <a:bodyPr/>
          <a:lstStyle/>
          <a:p>
            <a:r>
              <a:rPr lang="en-US" dirty="0" err="1"/>
              <a:t>Installfest</a:t>
            </a:r>
            <a:r>
              <a:rPr lang="en-US" dirty="0"/>
              <a:t> in basement of TMCB tonight and tomorrow (Sept 4 and 5) from 7:00pm-8:30pm </a:t>
            </a:r>
          </a:p>
          <a:p>
            <a:endParaRPr lang="en-US" dirty="0"/>
          </a:p>
          <a:p>
            <a:r>
              <a:rPr lang="en-US" dirty="0"/>
              <a:t>Go through first several steps of Project 0 as a group with TA support</a:t>
            </a:r>
          </a:p>
        </p:txBody>
      </p:sp>
    </p:spTree>
    <p:extLst>
      <p:ext uri="{BB962C8B-B14F-4D97-AF65-F5344CB8AC3E}">
        <p14:creationId xmlns:p14="http://schemas.microsoft.com/office/powerpoint/2010/main" val="386269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AF5F5F-C706-0384-D8ED-53DDC9FD5610}"/>
              </a:ext>
            </a:extLst>
          </p:cNvPr>
          <p:cNvSpPr txBox="1"/>
          <p:nvPr/>
        </p:nvSpPr>
        <p:spPr>
          <a:xfrm>
            <a:off x="285753" y="4844702"/>
            <a:ext cx="10471147"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We’ll try to set it up so that no homework is due the day before or the day after a project is due</a:t>
            </a:r>
          </a:p>
          <a:p>
            <a:pPr marL="742950" lvl="1" indent="-285750">
              <a:buFont typeface="Arial" panose="020B0604020202020204" pitchFamily="34" charset="0"/>
              <a:buChar char="•"/>
            </a:pPr>
            <a:r>
              <a:rPr lang="en-US" sz="2800" dirty="0"/>
              <a:t>Hopefully, this will help a bit with workload balancing</a:t>
            </a:r>
          </a:p>
          <a:p>
            <a:pPr marL="742950" lvl="1" indent="-285750">
              <a:buFont typeface="Arial" panose="020B0604020202020204" pitchFamily="34" charset="0"/>
              <a:buChar char="•"/>
            </a:pPr>
            <a:r>
              <a:rPr lang="en-US" sz="2800" dirty="0"/>
              <a:t>but it won’t always be possible </a:t>
            </a:r>
            <a:r>
              <a:rPr lang="en-US" sz="2800"/>
              <a:t>(sorry)</a:t>
            </a:r>
            <a:endParaRPr lang="en-US" sz="2800" dirty="0"/>
          </a:p>
        </p:txBody>
      </p:sp>
      <p:pic>
        <p:nvPicPr>
          <p:cNvPr id="6" name="Picture 5" descr="A screenshot of a computer&#10;&#10;Description automatically generated">
            <a:extLst>
              <a:ext uri="{FF2B5EF4-FFF2-40B4-BE49-F238E27FC236}">
                <a16:creationId xmlns:a16="http://schemas.microsoft.com/office/drawing/2014/main" id="{D1801B64-F22A-E727-49E6-A05C26AF5DA4}"/>
              </a:ext>
            </a:extLst>
          </p:cNvPr>
          <p:cNvPicPr>
            <a:picLocks noChangeAspect="1"/>
          </p:cNvPicPr>
          <p:nvPr/>
        </p:nvPicPr>
        <p:blipFill>
          <a:blip r:embed="rId2"/>
          <a:stretch>
            <a:fillRect/>
          </a:stretch>
        </p:blipFill>
        <p:spPr>
          <a:xfrm>
            <a:off x="0" y="0"/>
            <a:ext cx="9639300" cy="4909356"/>
          </a:xfrm>
          <a:prstGeom prst="rect">
            <a:avLst/>
          </a:prstGeom>
        </p:spPr>
      </p:pic>
      <p:sp>
        <p:nvSpPr>
          <p:cNvPr id="7" name="Rectangle 6">
            <a:extLst>
              <a:ext uri="{FF2B5EF4-FFF2-40B4-BE49-F238E27FC236}">
                <a16:creationId xmlns:a16="http://schemas.microsoft.com/office/drawing/2014/main" id="{2F4AA4BF-BD94-1D00-A49C-686C5150FC12}"/>
              </a:ext>
            </a:extLst>
          </p:cNvPr>
          <p:cNvSpPr/>
          <p:nvPr/>
        </p:nvSpPr>
        <p:spPr>
          <a:xfrm>
            <a:off x="5918200" y="1622251"/>
            <a:ext cx="2705100" cy="533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58AF426-9C71-5331-A07D-3C361ED61176}"/>
              </a:ext>
            </a:extLst>
          </p:cNvPr>
          <p:cNvSpPr/>
          <p:nvPr/>
        </p:nvSpPr>
        <p:spPr>
          <a:xfrm>
            <a:off x="5918200" y="3777902"/>
            <a:ext cx="2705100" cy="533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6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17FA-8602-DBE7-1A9B-1E2E22D5FFED}"/>
              </a:ext>
            </a:extLst>
          </p:cNvPr>
          <p:cNvSpPr>
            <a:spLocks noGrp="1"/>
          </p:cNvSpPr>
          <p:nvPr>
            <p:ph type="title"/>
          </p:nvPr>
        </p:nvSpPr>
        <p:spPr/>
        <p:txBody>
          <a:bodyPr/>
          <a:lstStyle/>
          <a:p>
            <a:r>
              <a:rPr lang="en-US" dirty="0"/>
              <a:t>Project Late and Early Days</a:t>
            </a:r>
          </a:p>
        </p:txBody>
      </p:sp>
      <p:sp>
        <p:nvSpPr>
          <p:cNvPr id="3" name="Content Placeholder 2">
            <a:extLst>
              <a:ext uri="{FF2B5EF4-FFF2-40B4-BE49-F238E27FC236}">
                <a16:creationId xmlns:a16="http://schemas.microsoft.com/office/drawing/2014/main" id="{95B82A08-9055-9A89-5557-D97736F117C3}"/>
              </a:ext>
            </a:extLst>
          </p:cNvPr>
          <p:cNvSpPr>
            <a:spLocks noGrp="1"/>
          </p:cNvSpPr>
          <p:nvPr>
            <p:ph idx="1"/>
          </p:nvPr>
        </p:nvSpPr>
        <p:spPr/>
        <p:txBody>
          <a:bodyPr/>
          <a:lstStyle/>
          <a:p>
            <a:r>
              <a:rPr lang="en-US" dirty="0"/>
              <a:t>1 point extra credit for each day early</a:t>
            </a:r>
          </a:p>
          <a:p>
            <a:pPr lvl="1"/>
            <a:r>
              <a:rPr lang="en-US" dirty="0"/>
              <a:t>but only up to 3 total points</a:t>
            </a:r>
          </a:p>
          <a:p>
            <a:endParaRPr lang="en-US" dirty="0"/>
          </a:p>
          <a:p>
            <a:r>
              <a:rPr lang="en-US" dirty="0"/>
              <a:t>2 points off for each day late</a:t>
            </a:r>
          </a:p>
          <a:p>
            <a:endParaRPr lang="en-US" dirty="0"/>
          </a:p>
          <a:p>
            <a:r>
              <a:rPr lang="en-US" dirty="0"/>
              <a:t>Projects completed more than two weeks after due date can only be graded if you coordinate with me</a:t>
            </a:r>
          </a:p>
        </p:txBody>
      </p:sp>
    </p:spTree>
    <p:extLst>
      <p:ext uri="{BB962C8B-B14F-4D97-AF65-F5344CB8AC3E}">
        <p14:creationId xmlns:p14="http://schemas.microsoft.com/office/powerpoint/2010/main" val="4137840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A077-B36B-7626-553F-7D76472684EF}"/>
              </a:ext>
            </a:extLst>
          </p:cNvPr>
          <p:cNvSpPr>
            <a:spLocks noGrp="1"/>
          </p:cNvSpPr>
          <p:nvPr>
            <p:ph type="title"/>
          </p:nvPr>
        </p:nvSpPr>
        <p:spPr/>
        <p:txBody>
          <a:bodyPr/>
          <a:lstStyle/>
          <a:p>
            <a:r>
              <a:rPr lang="en-US" dirty="0"/>
              <a:t>Exams</a:t>
            </a:r>
          </a:p>
        </p:txBody>
      </p:sp>
      <p:sp>
        <p:nvSpPr>
          <p:cNvPr id="3" name="Text Placeholder 2">
            <a:extLst>
              <a:ext uri="{FF2B5EF4-FFF2-40B4-BE49-F238E27FC236}">
                <a16:creationId xmlns:a16="http://schemas.microsoft.com/office/drawing/2014/main" id="{7F250070-8194-5DF8-6D0E-4B4EC9FDD1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35620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3D967B-703A-FC9F-CDC3-23EE036A1885}"/>
              </a:ext>
            </a:extLst>
          </p:cNvPr>
          <p:cNvSpPr txBox="1"/>
          <p:nvPr/>
        </p:nvSpPr>
        <p:spPr>
          <a:xfrm>
            <a:off x="438150" y="190500"/>
            <a:ext cx="11315700" cy="4031873"/>
          </a:xfrm>
          <a:prstGeom prst="rect">
            <a:avLst/>
          </a:prstGeom>
          <a:noFill/>
        </p:spPr>
        <p:txBody>
          <a:bodyPr wrap="square" rtlCol="0">
            <a:spAutoFit/>
          </a:bodyPr>
          <a:lstStyle/>
          <a:p>
            <a:r>
              <a:rPr lang="en-US" sz="3200" dirty="0">
                <a:solidFill>
                  <a:srgbClr val="222222"/>
                </a:solidFill>
                <a:effectLst/>
                <a:highlight>
                  <a:srgbClr val="FFFFFF"/>
                </a:highlight>
              </a:rPr>
              <a:t>[Math] is very hard. We sometimes conceal this fact from our students, with the idea that we are doing them a service. It's just the opposite ... When we say that the lesson at hand is </a:t>
            </a:r>
            <a:r>
              <a:rPr lang="en-US" sz="3200" i="1" dirty="0">
                <a:solidFill>
                  <a:srgbClr val="222222"/>
                </a:solidFill>
                <a:effectLst/>
              </a:rPr>
              <a:t>easy</a:t>
            </a:r>
            <a:r>
              <a:rPr lang="en-US" sz="3200" dirty="0">
                <a:solidFill>
                  <a:srgbClr val="222222"/>
                </a:solidFill>
                <a:effectLst/>
                <a:highlight>
                  <a:srgbClr val="FFFFFF"/>
                </a:highlight>
              </a:rPr>
              <a:t> or </a:t>
            </a:r>
            <a:r>
              <a:rPr lang="en-US" sz="3200" i="1" dirty="0">
                <a:solidFill>
                  <a:srgbClr val="222222"/>
                </a:solidFill>
                <a:effectLst/>
              </a:rPr>
              <a:t>simple</a:t>
            </a:r>
            <a:r>
              <a:rPr lang="en-US" sz="3200" dirty="0">
                <a:solidFill>
                  <a:srgbClr val="222222"/>
                </a:solidFill>
                <a:effectLst/>
                <a:highlight>
                  <a:srgbClr val="FFFFFF"/>
                </a:highlight>
              </a:rPr>
              <a:t>, and it manifestly isn't, we are telling the student that the difficulty isn't with the mathematics, it's with them</a:t>
            </a:r>
            <a:r>
              <a:rPr lang="en-US" sz="3200" dirty="0">
                <a:solidFill>
                  <a:srgbClr val="222222"/>
                </a:solidFill>
                <a:highlight>
                  <a:srgbClr val="FFFFFF"/>
                </a:highlight>
              </a:rPr>
              <a:t> </a:t>
            </a:r>
            <a:r>
              <a:rPr lang="en-US" sz="3200" dirty="0">
                <a:solidFill>
                  <a:srgbClr val="222222"/>
                </a:solidFill>
                <a:effectLst/>
                <a:highlight>
                  <a:srgbClr val="FFFFFF"/>
                </a:highlight>
              </a:rPr>
              <a:t>... Our students [become] afraid to ask questions in class because they are afraid of looking stupid.  If we were honest about how difficult and deep mathematics is ... this would surely be less of a problem.</a:t>
            </a:r>
            <a:endParaRPr lang="en-US" sz="3200" dirty="0"/>
          </a:p>
        </p:txBody>
      </p:sp>
      <p:sp>
        <p:nvSpPr>
          <p:cNvPr id="5" name="TextBox 4">
            <a:extLst>
              <a:ext uri="{FF2B5EF4-FFF2-40B4-BE49-F238E27FC236}">
                <a16:creationId xmlns:a16="http://schemas.microsoft.com/office/drawing/2014/main" id="{B5CEA192-4C3B-DDE8-D962-546EF8C07941}"/>
              </a:ext>
            </a:extLst>
          </p:cNvPr>
          <p:cNvSpPr txBox="1"/>
          <p:nvPr/>
        </p:nvSpPr>
        <p:spPr>
          <a:xfrm>
            <a:off x="7446" y="6134100"/>
            <a:ext cx="12184554" cy="369332"/>
          </a:xfrm>
          <a:prstGeom prst="rect">
            <a:avLst/>
          </a:prstGeom>
          <a:noFill/>
        </p:spPr>
        <p:txBody>
          <a:bodyPr wrap="none" rtlCol="0">
            <a:spAutoFit/>
          </a:bodyPr>
          <a:lstStyle/>
          <a:p>
            <a:r>
              <a:rPr lang="en-US" dirty="0"/>
              <a:t>Chapter 9 of </a:t>
            </a:r>
            <a:r>
              <a:rPr lang="en-US" i="1" dirty="0"/>
              <a:t>Shape: The Hidden Geometry of Information, Biology, Strategy, Democracy, and Everything Else</a:t>
            </a:r>
            <a:r>
              <a:rPr lang="en-US" dirty="0"/>
              <a:t>, by Jordan </a:t>
            </a:r>
            <a:r>
              <a:rPr lang="en-US" dirty="0" err="1"/>
              <a:t>Ellenbert</a:t>
            </a:r>
            <a:endParaRPr lang="en-US" dirty="0"/>
          </a:p>
        </p:txBody>
      </p:sp>
    </p:spTree>
    <p:extLst>
      <p:ext uri="{BB962C8B-B14F-4D97-AF65-F5344CB8AC3E}">
        <p14:creationId xmlns:p14="http://schemas.microsoft.com/office/powerpoint/2010/main" val="369015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C0A49EE-6474-B9E3-074B-EABA847A0DEF}"/>
              </a:ext>
            </a:extLst>
          </p:cNvPr>
          <p:cNvPicPr>
            <a:picLocks noChangeAspect="1"/>
          </p:cNvPicPr>
          <p:nvPr/>
        </p:nvPicPr>
        <p:blipFill>
          <a:blip r:embed="rId2"/>
          <a:stretch>
            <a:fillRect/>
          </a:stretch>
        </p:blipFill>
        <p:spPr>
          <a:xfrm>
            <a:off x="0" y="0"/>
            <a:ext cx="9880600" cy="4032218"/>
          </a:xfrm>
          <a:prstGeom prst="rect">
            <a:avLst/>
          </a:prstGeom>
        </p:spPr>
      </p:pic>
      <p:sp>
        <p:nvSpPr>
          <p:cNvPr id="6" name="TextBox 5">
            <a:extLst>
              <a:ext uri="{FF2B5EF4-FFF2-40B4-BE49-F238E27FC236}">
                <a16:creationId xmlns:a16="http://schemas.microsoft.com/office/drawing/2014/main" id="{EA152728-5194-90BF-6DA5-13F6CDE6F71D}"/>
              </a:ext>
            </a:extLst>
          </p:cNvPr>
          <p:cNvSpPr txBox="1"/>
          <p:nvPr/>
        </p:nvSpPr>
        <p:spPr>
          <a:xfrm>
            <a:off x="285753" y="4844702"/>
            <a:ext cx="104711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Two parts of exam</a:t>
            </a:r>
          </a:p>
          <a:p>
            <a:pPr marL="742950" lvl="1" indent="-285750">
              <a:buFont typeface="Arial" panose="020B0604020202020204" pitchFamily="34" charset="0"/>
              <a:buChar char="•"/>
            </a:pPr>
            <a:r>
              <a:rPr lang="en-US" sz="2800" dirty="0"/>
              <a:t>Preparation exam</a:t>
            </a:r>
          </a:p>
          <a:p>
            <a:pPr marL="742950" lvl="1" indent="-285750">
              <a:buFont typeface="Arial" panose="020B0604020202020204" pitchFamily="34" charset="0"/>
              <a:buChar char="•"/>
            </a:pPr>
            <a:r>
              <a:rPr lang="en-US" sz="2800" dirty="0"/>
              <a:t>Actual exam</a:t>
            </a:r>
          </a:p>
        </p:txBody>
      </p:sp>
      <p:sp>
        <p:nvSpPr>
          <p:cNvPr id="7" name="Rectangle 6">
            <a:extLst>
              <a:ext uri="{FF2B5EF4-FFF2-40B4-BE49-F238E27FC236}">
                <a16:creationId xmlns:a16="http://schemas.microsoft.com/office/drawing/2014/main" id="{49DF5F11-54AD-7894-489C-BC2E70872ED7}"/>
              </a:ext>
            </a:extLst>
          </p:cNvPr>
          <p:cNvSpPr/>
          <p:nvPr/>
        </p:nvSpPr>
        <p:spPr>
          <a:xfrm>
            <a:off x="2311400" y="1059190"/>
            <a:ext cx="3657600" cy="11379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12283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C0A49EE-6474-B9E3-074B-EABA847A0DEF}"/>
              </a:ext>
            </a:extLst>
          </p:cNvPr>
          <p:cNvPicPr>
            <a:picLocks noChangeAspect="1"/>
          </p:cNvPicPr>
          <p:nvPr/>
        </p:nvPicPr>
        <p:blipFill>
          <a:blip r:embed="rId2"/>
          <a:stretch>
            <a:fillRect/>
          </a:stretch>
        </p:blipFill>
        <p:spPr>
          <a:xfrm>
            <a:off x="0" y="0"/>
            <a:ext cx="9880600" cy="4032218"/>
          </a:xfrm>
          <a:prstGeom prst="rect">
            <a:avLst/>
          </a:prstGeom>
        </p:spPr>
      </p:pic>
      <p:sp>
        <p:nvSpPr>
          <p:cNvPr id="6" name="TextBox 5">
            <a:extLst>
              <a:ext uri="{FF2B5EF4-FFF2-40B4-BE49-F238E27FC236}">
                <a16:creationId xmlns:a16="http://schemas.microsoft.com/office/drawing/2014/main" id="{EA152728-5194-90BF-6DA5-13F6CDE6F71D}"/>
              </a:ext>
            </a:extLst>
          </p:cNvPr>
          <p:cNvSpPr txBox="1"/>
          <p:nvPr/>
        </p:nvSpPr>
        <p:spPr>
          <a:xfrm>
            <a:off x="311153" y="4184302"/>
            <a:ext cx="1047114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Actual exam will be online via LS</a:t>
            </a:r>
          </a:p>
          <a:p>
            <a:pPr marL="742950" lvl="1" indent="-285750">
              <a:buFont typeface="Arial" panose="020B0604020202020204" pitchFamily="34" charset="0"/>
              <a:buChar char="•"/>
            </a:pPr>
            <a:r>
              <a:rPr lang="en-US" sz="2800" dirty="0"/>
              <a:t>Timed</a:t>
            </a:r>
          </a:p>
          <a:p>
            <a:pPr marL="742950" lvl="1" indent="-285750">
              <a:buFont typeface="Arial" panose="020B0604020202020204" pitchFamily="34" charset="0"/>
              <a:buChar char="•"/>
            </a:pPr>
            <a:r>
              <a:rPr lang="en-US" sz="2800" dirty="0"/>
              <a:t>Closed book except for one sheet of notes</a:t>
            </a:r>
          </a:p>
          <a:p>
            <a:pPr marL="742950" lvl="1" indent="-285750">
              <a:buFont typeface="Arial" panose="020B0604020202020204" pitchFamily="34" charset="0"/>
              <a:buChar char="•"/>
            </a:pPr>
            <a:r>
              <a:rPr lang="en-US" sz="2800" dirty="0" err="1"/>
              <a:t>Unproctored</a:t>
            </a:r>
            <a:endParaRPr lang="en-US" sz="2800" dirty="0"/>
          </a:p>
          <a:p>
            <a:pPr marL="742950" lvl="1" indent="-285750">
              <a:buFont typeface="Arial" panose="020B0604020202020204" pitchFamily="34" charset="0"/>
              <a:buChar char="•"/>
            </a:pPr>
            <a:r>
              <a:rPr lang="en-US" sz="2800" dirty="0"/>
              <a:t>Not Chat-GPT proof</a:t>
            </a:r>
          </a:p>
        </p:txBody>
      </p:sp>
      <p:sp>
        <p:nvSpPr>
          <p:cNvPr id="7" name="Rectangle 6">
            <a:extLst>
              <a:ext uri="{FF2B5EF4-FFF2-40B4-BE49-F238E27FC236}">
                <a16:creationId xmlns:a16="http://schemas.microsoft.com/office/drawing/2014/main" id="{49DF5F11-54AD-7894-489C-BC2E70872ED7}"/>
              </a:ext>
            </a:extLst>
          </p:cNvPr>
          <p:cNvSpPr/>
          <p:nvPr/>
        </p:nvSpPr>
        <p:spPr>
          <a:xfrm>
            <a:off x="6096000" y="2291091"/>
            <a:ext cx="3657600" cy="15062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754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alendar&#10;&#10;Description automatically generated">
            <a:extLst>
              <a:ext uri="{FF2B5EF4-FFF2-40B4-BE49-F238E27FC236}">
                <a16:creationId xmlns:a16="http://schemas.microsoft.com/office/drawing/2014/main" id="{373ECA65-800F-75B7-5FDD-0EB43BB2E530}"/>
              </a:ext>
            </a:extLst>
          </p:cNvPr>
          <p:cNvPicPr>
            <a:picLocks noChangeAspect="1"/>
          </p:cNvPicPr>
          <p:nvPr/>
        </p:nvPicPr>
        <p:blipFill rotWithShape="1">
          <a:blip r:embed="rId2"/>
          <a:srcRect t="6558"/>
          <a:stretch/>
        </p:blipFill>
        <p:spPr>
          <a:xfrm>
            <a:off x="0" y="0"/>
            <a:ext cx="11237429" cy="3204148"/>
          </a:xfrm>
          <a:prstGeom prst="rect">
            <a:avLst/>
          </a:prstGeom>
        </p:spPr>
      </p:pic>
      <p:sp>
        <p:nvSpPr>
          <p:cNvPr id="4" name="TextBox 3">
            <a:extLst>
              <a:ext uri="{FF2B5EF4-FFF2-40B4-BE49-F238E27FC236}">
                <a16:creationId xmlns:a16="http://schemas.microsoft.com/office/drawing/2014/main" id="{1577F81D-2EA2-7A03-BF8F-86F19CB66F0A}"/>
              </a:ext>
            </a:extLst>
          </p:cNvPr>
          <p:cNvSpPr txBox="1"/>
          <p:nvPr/>
        </p:nvSpPr>
        <p:spPr>
          <a:xfrm>
            <a:off x="311153" y="4184302"/>
            <a:ext cx="104711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final exam is online, not at a specific day and time</a:t>
            </a:r>
          </a:p>
          <a:p>
            <a:pPr marL="285750" indent="-285750">
              <a:buFont typeface="Arial" panose="020B0604020202020204" pitchFamily="34" charset="0"/>
              <a:buChar char="•"/>
            </a:pPr>
            <a:r>
              <a:rPr lang="en-US" sz="2800" dirty="0"/>
              <a:t>Take it when you like </a:t>
            </a:r>
            <a:r>
              <a:rPr lang="en-US" sz="2800"/>
              <a:t>and where you like</a:t>
            </a:r>
            <a:endParaRPr lang="en-US" sz="2800" dirty="0"/>
          </a:p>
        </p:txBody>
      </p:sp>
    </p:spTree>
    <p:extLst>
      <p:ext uri="{BB962C8B-B14F-4D97-AF65-F5344CB8AC3E}">
        <p14:creationId xmlns:p14="http://schemas.microsoft.com/office/powerpoint/2010/main" val="1377308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0B4A-2F75-B081-B0B9-16900BB5C319}"/>
              </a:ext>
            </a:extLst>
          </p:cNvPr>
          <p:cNvSpPr>
            <a:spLocks noGrp="1"/>
          </p:cNvSpPr>
          <p:nvPr>
            <p:ph type="title"/>
          </p:nvPr>
        </p:nvSpPr>
        <p:spPr/>
        <p:txBody>
          <a:bodyPr/>
          <a:lstStyle/>
          <a:p>
            <a:r>
              <a:rPr lang="en-US" dirty="0"/>
              <a:t>Exam Pedagogy – why so weird?</a:t>
            </a:r>
          </a:p>
        </p:txBody>
      </p:sp>
      <p:graphicFrame>
        <p:nvGraphicFramePr>
          <p:cNvPr id="4" name="Content Placeholder 3">
            <a:extLst>
              <a:ext uri="{FF2B5EF4-FFF2-40B4-BE49-F238E27FC236}">
                <a16:creationId xmlns:a16="http://schemas.microsoft.com/office/drawing/2014/main" id="{2C9ABC6D-1084-C333-5739-97C408D0D220}"/>
              </a:ext>
            </a:extLst>
          </p:cNvPr>
          <p:cNvGraphicFramePr>
            <a:graphicFrameLocks noGrp="1"/>
          </p:cNvGraphicFramePr>
          <p:nvPr>
            <p:ph idx="1"/>
            <p:extLst>
              <p:ext uri="{D42A27DB-BD31-4B8C-83A1-F6EECF244321}">
                <p14:modId xmlns:p14="http://schemas.microsoft.com/office/powerpoint/2010/main" val="38472694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61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5ACB08-4785-2579-A0E2-D2E309E616F1}"/>
              </a:ext>
            </a:extLst>
          </p:cNvPr>
          <p:cNvSpPr>
            <a:spLocks noGrp="1"/>
          </p:cNvSpPr>
          <p:nvPr>
            <p:ph type="title"/>
          </p:nvPr>
        </p:nvSpPr>
        <p:spPr/>
        <p:txBody>
          <a:bodyPr/>
          <a:lstStyle/>
          <a:p>
            <a:r>
              <a:rPr lang="en-US" dirty="0"/>
              <a:t>Course Resources</a:t>
            </a:r>
          </a:p>
        </p:txBody>
      </p:sp>
      <p:sp>
        <p:nvSpPr>
          <p:cNvPr id="5" name="Text Placeholder 4">
            <a:extLst>
              <a:ext uri="{FF2B5EF4-FFF2-40B4-BE49-F238E27FC236}">
                <a16:creationId xmlns:a16="http://schemas.microsoft.com/office/drawing/2014/main" id="{EC3E409A-ED01-EFF3-FCC8-48EC66BA49A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61396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p:txBody>
      </p:sp>
    </p:spTree>
    <p:extLst>
      <p:ext uri="{BB962C8B-B14F-4D97-AF65-F5344CB8AC3E}">
        <p14:creationId xmlns:p14="http://schemas.microsoft.com/office/powerpoint/2010/main" val="4238529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8A55374-A0A9-9A5D-ED28-77D1EBF9B255}"/>
              </a:ext>
            </a:extLst>
          </p:cNvPr>
          <p:cNvPicPr>
            <a:picLocks noChangeAspect="1"/>
          </p:cNvPicPr>
          <p:nvPr/>
        </p:nvPicPr>
        <p:blipFill>
          <a:blip r:embed="rId2"/>
          <a:stretch>
            <a:fillRect/>
          </a:stretch>
        </p:blipFill>
        <p:spPr>
          <a:xfrm>
            <a:off x="-346042" y="-262082"/>
            <a:ext cx="7591647" cy="6858000"/>
          </a:xfrm>
          <a:prstGeom prst="rect">
            <a:avLst/>
          </a:prstGeom>
        </p:spPr>
      </p:pic>
      <p:sp>
        <p:nvSpPr>
          <p:cNvPr id="4" name="TextBox 3">
            <a:extLst>
              <a:ext uri="{FF2B5EF4-FFF2-40B4-BE49-F238E27FC236}">
                <a16:creationId xmlns:a16="http://schemas.microsoft.com/office/drawing/2014/main" id="{231AAC1F-9845-2CAD-713C-F263D979E7F0}"/>
              </a:ext>
            </a:extLst>
          </p:cNvPr>
          <p:cNvSpPr txBox="1"/>
          <p:nvPr/>
        </p:nvSpPr>
        <p:spPr>
          <a:xfrm>
            <a:off x="5791200" y="3650902"/>
            <a:ext cx="6299200"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Please submit request for exception to late policy using the form</a:t>
            </a:r>
          </a:p>
          <a:p>
            <a:pPr marL="742950" lvl="1" indent="-285750">
              <a:buFont typeface="Arial" panose="020B0604020202020204" pitchFamily="34" charset="0"/>
              <a:buChar char="•"/>
            </a:pPr>
            <a:r>
              <a:rPr lang="en-US" sz="2800" dirty="0"/>
              <a:t>Pinned to Discord #quick-links</a:t>
            </a:r>
          </a:p>
          <a:p>
            <a:pPr marL="742950" lvl="1" indent="-285750">
              <a:buFont typeface="Arial" panose="020B0604020202020204" pitchFamily="34" charset="0"/>
              <a:buChar char="•"/>
            </a:pPr>
            <a:r>
              <a:rPr lang="en-US" sz="2800" dirty="0"/>
              <a:t>Under LS Announcements tab</a:t>
            </a:r>
          </a:p>
        </p:txBody>
      </p:sp>
      <p:pic>
        <p:nvPicPr>
          <p:cNvPr id="2" name="Picture 1" descr="A screenshot of a phone&#10;&#10;Description automatically generated">
            <a:extLst>
              <a:ext uri="{FF2B5EF4-FFF2-40B4-BE49-F238E27FC236}">
                <a16:creationId xmlns:a16="http://schemas.microsoft.com/office/drawing/2014/main" id="{E5029CA3-61D0-9997-82AE-D49257CA406B}"/>
              </a:ext>
            </a:extLst>
          </p:cNvPr>
          <p:cNvPicPr>
            <a:picLocks noChangeAspect="1"/>
          </p:cNvPicPr>
          <p:nvPr/>
        </p:nvPicPr>
        <p:blipFill>
          <a:blip r:embed="rId3"/>
          <a:stretch>
            <a:fillRect/>
          </a:stretch>
        </p:blipFill>
        <p:spPr>
          <a:xfrm>
            <a:off x="8674100" y="15701"/>
            <a:ext cx="3175000" cy="1511300"/>
          </a:xfrm>
          <a:prstGeom prst="rect">
            <a:avLst/>
          </a:prstGeom>
        </p:spPr>
      </p:pic>
      <p:sp>
        <p:nvSpPr>
          <p:cNvPr id="5" name="Rectangle 4">
            <a:extLst>
              <a:ext uri="{FF2B5EF4-FFF2-40B4-BE49-F238E27FC236}">
                <a16:creationId xmlns:a16="http://schemas.microsoft.com/office/drawing/2014/main" id="{48F0A062-CBA2-9F13-0EC4-46B7A079C972}"/>
              </a:ext>
            </a:extLst>
          </p:cNvPr>
          <p:cNvSpPr/>
          <p:nvPr/>
        </p:nvSpPr>
        <p:spPr>
          <a:xfrm>
            <a:off x="8597900" y="850901"/>
            <a:ext cx="3251200" cy="5207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428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FFA100-21AC-61A1-6185-58D7E212089C}"/>
              </a:ext>
            </a:extLst>
          </p:cNvPr>
          <p:cNvSpPr txBox="1"/>
          <p:nvPr/>
        </p:nvSpPr>
        <p:spPr>
          <a:xfrm>
            <a:off x="241300" y="5042118"/>
            <a:ext cx="10795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No difference between physical and mental health setbacks</a:t>
            </a:r>
          </a:p>
          <a:p>
            <a:pPr marL="285750" indent="-285750">
              <a:buFont typeface="Arial" panose="020B0604020202020204" pitchFamily="34" charset="0"/>
              <a:buChar char="•"/>
            </a:pPr>
            <a:r>
              <a:rPr lang="en-US" sz="2800" dirty="0"/>
              <a:t>I’m pretty generous, but please don’t take advantage of me</a:t>
            </a:r>
          </a:p>
        </p:txBody>
      </p:sp>
      <p:pic>
        <p:nvPicPr>
          <p:cNvPr id="3" name="Picture 2" descr="A screenshot of a white background&#10;&#10;Description automatically generated">
            <a:extLst>
              <a:ext uri="{FF2B5EF4-FFF2-40B4-BE49-F238E27FC236}">
                <a16:creationId xmlns:a16="http://schemas.microsoft.com/office/drawing/2014/main" id="{2B21BF49-026A-6E46-EDA1-B44A3A11EA55}"/>
              </a:ext>
            </a:extLst>
          </p:cNvPr>
          <p:cNvPicPr>
            <a:picLocks noChangeAspect="1"/>
          </p:cNvPicPr>
          <p:nvPr/>
        </p:nvPicPr>
        <p:blipFill>
          <a:blip r:embed="rId2"/>
          <a:stretch>
            <a:fillRect/>
          </a:stretch>
        </p:blipFill>
        <p:spPr>
          <a:xfrm>
            <a:off x="0" y="-1"/>
            <a:ext cx="10528300" cy="5000943"/>
          </a:xfrm>
          <a:prstGeom prst="rect">
            <a:avLst/>
          </a:prstGeom>
        </p:spPr>
      </p:pic>
      <p:sp>
        <p:nvSpPr>
          <p:cNvPr id="7" name="Rectangle 6">
            <a:extLst>
              <a:ext uri="{FF2B5EF4-FFF2-40B4-BE49-F238E27FC236}">
                <a16:creationId xmlns:a16="http://schemas.microsoft.com/office/drawing/2014/main" id="{AB8D9570-E189-8597-4A67-8592BB447DB8}"/>
              </a:ext>
            </a:extLst>
          </p:cNvPr>
          <p:cNvSpPr/>
          <p:nvPr/>
        </p:nvSpPr>
        <p:spPr>
          <a:xfrm>
            <a:off x="2857500" y="1148091"/>
            <a:ext cx="5905500" cy="6553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7365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32C43A-DC6B-0B92-1020-FA5F8EC12A9A}"/>
              </a:ext>
            </a:extLst>
          </p:cNvPr>
          <p:cNvPicPr>
            <a:picLocks noChangeAspect="1"/>
          </p:cNvPicPr>
          <p:nvPr/>
        </p:nvPicPr>
        <p:blipFill>
          <a:blip r:embed="rId2"/>
          <a:stretch>
            <a:fillRect/>
          </a:stretch>
        </p:blipFill>
        <p:spPr>
          <a:xfrm>
            <a:off x="0" y="0"/>
            <a:ext cx="11137900" cy="5419208"/>
          </a:xfrm>
          <a:prstGeom prst="rect">
            <a:avLst/>
          </a:prstGeom>
        </p:spPr>
      </p:pic>
      <p:sp>
        <p:nvSpPr>
          <p:cNvPr id="4" name="TextBox 3">
            <a:extLst>
              <a:ext uri="{FF2B5EF4-FFF2-40B4-BE49-F238E27FC236}">
                <a16:creationId xmlns:a16="http://schemas.microsoft.com/office/drawing/2014/main" id="{6CCB3F78-C26D-BBBB-0BBF-6127F222AA82}"/>
              </a:ext>
            </a:extLst>
          </p:cNvPr>
          <p:cNvSpPr txBox="1"/>
          <p:nvPr/>
        </p:nvSpPr>
        <p:spPr>
          <a:xfrm>
            <a:off x="171450" y="5600918"/>
            <a:ext cx="107950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I prefer to not make exceptions for late </a:t>
            </a:r>
            <a:r>
              <a:rPr lang="en-US" sz="2800" dirty="0" err="1"/>
              <a:t>homeworks</a:t>
            </a:r>
            <a:endParaRPr lang="en-US" sz="2800" dirty="0"/>
          </a:p>
          <a:p>
            <a:pPr marL="742950" lvl="1" indent="-285750">
              <a:buFont typeface="Arial" panose="020B0604020202020204" pitchFamily="34" charset="0"/>
              <a:buChar char="•"/>
            </a:pPr>
            <a:r>
              <a:rPr lang="en-US" sz="2800" dirty="0"/>
              <a:t>They are worth so few points in your total grade</a:t>
            </a:r>
          </a:p>
        </p:txBody>
      </p:sp>
      <p:sp>
        <p:nvSpPr>
          <p:cNvPr id="5" name="Rectangle 4">
            <a:extLst>
              <a:ext uri="{FF2B5EF4-FFF2-40B4-BE49-F238E27FC236}">
                <a16:creationId xmlns:a16="http://schemas.microsoft.com/office/drawing/2014/main" id="{4AB51A17-BE65-4530-8C26-5F3A8EF9500A}"/>
              </a:ext>
            </a:extLst>
          </p:cNvPr>
          <p:cNvSpPr/>
          <p:nvPr/>
        </p:nvSpPr>
        <p:spPr>
          <a:xfrm>
            <a:off x="171450" y="1732291"/>
            <a:ext cx="5905500" cy="65530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086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EE6B-80E4-EC4B-896D-CDE62BFB5BA0}"/>
              </a:ext>
            </a:extLst>
          </p:cNvPr>
          <p:cNvSpPr>
            <a:spLocks noGrp="1"/>
          </p:cNvSpPr>
          <p:nvPr>
            <p:ph type="title"/>
          </p:nvPr>
        </p:nvSpPr>
        <p:spPr/>
        <p:txBody>
          <a:bodyPr/>
          <a:lstStyle/>
          <a:p>
            <a:r>
              <a:rPr lang="en-US" dirty="0"/>
              <a:t>University Accommodations</a:t>
            </a:r>
          </a:p>
        </p:txBody>
      </p:sp>
      <p:sp>
        <p:nvSpPr>
          <p:cNvPr id="3" name="Content Placeholder 2">
            <a:extLst>
              <a:ext uri="{FF2B5EF4-FFF2-40B4-BE49-F238E27FC236}">
                <a16:creationId xmlns:a16="http://schemas.microsoft.com/office/drawing/2014/main" id="{C2E6453F-616C-3344-B604-9F55351F596D}"/>
              </a:ext>
            </a:extLst>
          </p:cNvPr>
          <p:cNvSpPr>
            <a:spLocks noGrp="1"/>
          </p:cNvSpPr>
          <p:nvPr>
            <p:ph idx="1"/>
          </p:nvPr>
        </p:nvSpPr>
        <p:spPr/>
        <p:txBody>
          <a:bodyPr/>
          <a:lstStyle/>
          <a:p>
            <a:r>
              <a:rPr lang="en-US" dirty="0"/>
              <a:t>Instructors are sincerely committed to working with students who need accommodations</a:t>
            </a:r>
          </a:p>
          <a:p>
            <a:r>
              <a:rPr lang="en-US" dirty="0"/>
              <a:t>Please work with the University Accessibility Center </a:t>
            </a:r>
          </a:p>
          <a:p>
            <a:r>
              <a:rPr lang="en-US" dirty="0"/>
              <a:t>And please let your instructor know when we need to apply the accommodation</a:t>
            </a:r>
          </a:p>
        </p:txBody>
      </p:sp>
    </p:spTree>
    <p:extLst>
      <p:ext uri="{BB962C8B-B14F-4D97-AF65-F5344CB8AC3E}">
        <p14:creationId xmlns:p14="http://schemas.microsoft.com/office/powerpoint/2010/main" val="370569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3D967B-703A-FC9F-CDC3-23EE036A1885}"/>
              </a:ext>
            </a:extLst>
          </p:cNvPr>
          <p:cNvSpPr txBox="1"/>
          <p:nvPr/>
        </p:nvSpPr>
        <p:spPr>
          <a:xfrm>
            <a:off x="438150" y="190500"/>
            <a:ext cx="11315700" cy="4031873"/>
          </a:xfrm>
          <a:prstGeom prst="rect">
            <a:avLst/>
          </a:prstGeom>
          <a:noFill/>
        </p:spPr>
        <p:txBody>
          <a:bodyPr wrap="square" rtlCol="0">
            <a:spAutoFit/>
          </a:bodyPr>
          <a:lstStyle/>
          <a:p>
            <a:r>
              <a:rPr lang="en-US" sz="3200" dirty="0">
                <a:solidFill>
                  <a:srgbClr val="222222"/>
                </a:solidFill>
                <a:effectLst/>
                <a:highlight>
                  <a:srgbClr val="FFFFFF"/>
                </a:highlight>
              </a:rPr>
              <a:t>[Math] is very hard. We sometimes conceal this fact from our students, with the idea that we are doing them a service. It's just the opposite ... When we say that the lesson at hand is </a:t>
            </a:r>
            <a:r>
              <a:rPr lang="en-US" sz="3200" i="1" dirty="0">
                <a:solidFill>
                  <a:srgbClr val="222222"/>
                </a:solidFill>
                <a:effectLst/>
              </a:rPr>
              <a:t>easy</a:t>
            </a:r>
            <a:r>
              <a:rPr lang="en-US" sz="3200" dirty="0">
                <a:solidFill>
                  <a:srgbClr val="222222"/>
                </a:solidFill>
                <a:effectLst/>
                <a:highlight>
                  <a:srgbClr val="FFFFFF"/>
                </a:highlight>
              </a:rPr>
              <a:t> or </a:t>
            </a:r>
            <a:r>
              <a:rPr lang="en-US" sz="3200" i="1" dirty="0">
                <a:solidFill>
                  <a:srgbClr val="222222"/>
                </a:solidFill>
                <a:effectLst/>
              </a:rPr>
              <a:t>simple</a:t>
            </a:r>
            <a:r>
              <a:rPr lang="en-US" sz="3200" dirty="0">
                <a:solidFill>
                  <a:srgbClr val="222222"/>
                </a:solidFill>
                <a:effectLst/>
                <a:highlight>
                  <a:srgbClr val="FFFFFF"/>
                </a:highlight>
              </a:rPr>
              <a:t>, and it manifestly isn't, we are telling the student that the difficulty isn't with the mathematics, it's with them</a:t>
            </a:r>
            <a:r>
              <a:rPr lang="en-US" sz="3200" dirty="0">
                <a:solidFill>
                  <a:srgbClr val="222222"/>
                </a:solidFill>
                <a:highlight>
                  <a:srgbClr val="FFFFFF"/>
                </a:highlight>
              </a:rPr>
              <a:t> </a:t>
            </a:r>
            <a:r>
              <a:rPr lang="en-US" sz="3200" dirty="0">
                <a:solidFill>
                  <a:srgbClr val="222222"/>
                </a:solidFill>
                <a:effectLst/>
                <a:highlight>
                  <a:srgbClr val="FFFFFF"/>
                </a:highlight>
              </a:rPr>
              <a:t>... Our students [become] afraid to ask questions in class because they are afraid of looking stupid.  If we were honest about how difficult and deep mathematics is ... this would surely be less of a problem.</a:t>
            </a:r>
            <a:endParaRPr lang="en-US" sz="3200" dirty="0"/>
          </a:p>
        </p:txBody>
      </p:sp>
      <p:sp>
        <p:nvSpPr>
          <p:cNvPr id="5" name="TextBox 4">
            <a:extLst>
              <a:ext uri="{FF2B5EF4-FFF2-40B4-BE49-F238E27FC236}">
                <a16:creationId xmlns:a16="http://schemas.microsoft.com/office/drawing/2014/main" id="{B5CEA192-4C3B-DDE8-D962-546EF8C07941}"/>
              </a:ext>
            </a:extLst>
          </p:cNvPr>
          <p:cNvSpPr txBox="1"/>
          <p:nvPr/>
        </p:nvSpPr>
        <p:spPr>
          <a:xfrm>
            <a:off x="7446" y="6134100"/>
            <a:ext cx="12184554" cy="369332"/>
          </a:xfrm>
          <a:prstGeom prst="rect">
            <a:avLst/>
          </a:prstGeom>
          <a:noFill/>
        </p:spPr>
        <p:txBody>
          <a:bodyPr wrap="none" rtlCol="0">
            <a:spAutoFit/>
          </a:bodyPr>
          <a:lstStyle/>
          <a:p>
            <a:r>
              <a:rPr lang="en-US" dirty="0"/>
              <a:t>Chapter 9 of </a:t>
            </a:r>
            <a:r>
              <a:rPr lang="en-US" i="1" dirty="0"/>
              <a:t>Shape: The Hidden Geometry of Information, Biology, Strategy, Democracy, and Everything Else</a:t>
            </a:r>
            <a:r>
              <a:rPr lang="en-US" dirty="0"/>
              <a:t>, by Jordan </a:t>
            </a:r>
            <a:r>
              <a:rPr lang="en-US" dirty="0" err="1"/>
              <a:t>Ellenbert</a:t>
            </a:r>
            <a:endParaRPr lang="en-US" dirty="0"/>
          </a:p>
        </p:txBody>
      </p:sp>
      <p:sp>
        <p:nvSpPr>
          <p:cNvPr id="2" name="TextBox 1">
            <a:extLst>
              <a:ext uri="{FF2B5EF4-FFF2-40B4-BE49-F238E27FC236}">
                <a16:creationId xmlns:a16="http://schemas.microsoft.com/office/drawing/2014/main" id="{A40FF40B-6702-16E7-B73E-F08F9A762F0E}"/>
              </a:ext>
            </a:extLst>
          </p:cNvPr>
          <p:cNvSpPr txBox="1"/>
          <p:nvPr/>
        </p:nvSpPr>
        <p:spPr>
          <a:xfrm>
            <a:off x="1967344" y="4636493"/>
            <a:ext cx="7938656" cy="1077218"/>
          </a:xfrm>
          <a:prstGeom prst="rect">
            <a:avLst/>
          </a:prstGeom>
          <a:solidFill>
            <a:schemeClr val="accent6">
              <a:lumMod val="20000"/>
              <a:lumOff val="80000"/>
            </a:schemeClr>
          </a:solidFill>
        </p:spPr>
        <p:txBody>
          <a:bodyPr wrap="square" rtlCol="0">
            <a:spAutoFit/>
          </a:bodyPr>
          <a:lstStyle/>
          <a:p>
            <a:pPr algn="ctr"/>
            <a:r>
              <a:rPr lang="en-US" sz="3200" dirty="0"/>
              <a:t>Most students find that the hardest part of the class is matching up the math and the code</a:t>
            </a:r>
          </a:p>
        </p:txBody>
      </p:sp>
    </p:spTree>
    <p:extLst>
      <p:ext uri="{BB962C8B-B14F-4D97-AF65-F5344CB8AC3E}">
        <p14:creationId xmlns:p14="http://schemas.microsoft.com/office/powerpoint/2010/main" val="2762958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p:txBody>
      </p:sp>
    </p:spTree>
    <p:extLst>
      <p:ext uri="{BB962C8B-B14F-4D97-AF65-F5344CB8AC3E}">
        <p14:creationId xmlns:p14="http://schemas.microsoft.com/office/powerpoint/2010/main" val="3681252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1D130-F6FE-8202-614F-08539515E4EF}"/>
              </a:ext>
            </a:extLst>
          </p:cNvPr>
          <p:cNvSpPr>
            <a:spLocks noGrp="1"/>
          </p:cNvSpPr>
          <p:nvPr>
            <p:ph type="title"/>
          </p:nvPr>
        </p:nvSpPr>
        <p:spPr/>
        <p:txBody>
          <a:bodyPr/>
          <a:lstStyle/>
          <a:p>
            <a:r>
              <a:rPr lang="en-US" dirty="0"/>
              <a:t>Class Discord channel</a:t>
            </a:r>
          </a:p>
        </p:txBody>
      </p:sp>
      <p:pic>
        <p:nvPicPr>
          <p:cNvPr id="3" name="Picture 2" descr="A screenshot of a social media post&#10;&#10;Description automatically generated">
            <a:extLst>
              <a:ext uri="{FF2B5EF4-FFF2-40B4-BE49-F238E27FC236}">
                <a16:creationId xmlns:a16="http://schemas.microsoft.com/office/drawing/2014/main" id="{961B89F3-8155-B4D1-DDD2-88235573C2AE}"/>
              </a:ext>
            </a:extLst>
          </p:cNvPr>
          <p:cNvPicPr>
            <a:picLocks noChangeAspect="1"/>
          </p:cNvPicPr>
          <p:nvPr/>
        </p:nvPicPr>
        <p:blipFill>
          <a:blip r:embed="rId2"/>
          <a:stretch>
            <a:fillRect/>
          </a:stretch>
        </p:blipFill>
        <p:spPr>
          <a:xfrm>
            <a:off x="634999" y="1568450"/>
            <a:ext cx="7772400" cy="3202315"/>
          </a:xfrm>
          <a:prstGeom prst="rect">
            <a:avLst/>
          </a:prstGeom>
        </p:spPr>
      </p:pic>
      <p:sp>
        <p:nvSpPr>
          <p:cNvPr id="8" name="Rectangle 7">
            <a:extLst>
              <a:ext uri="{FF2B5EF4-FFF2-40B4-BE49-F238E27FC236}">
                <a16:creationId xmlns:a16="http://schemas.microsoft.com/office/drawing/2014/main" id="{D20FC540-5C8F-3A3E-F250-36636E73E2A7}"/>
              </a:ext>
            </a:extLst>
          </p:cNvPr>
          <p:cNvSpPr/>
          <p:nvPr/>
        </p:nvSpPr>
        <p:spPr>
          <a:xfrm>
            <a:off x="1154482" y="4051300"/>
            <a:ext cx="4433517" cy="6096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9C02C3-CFD7-CEE5-4B6A-73C0AEE61BA5}"/>
              </a:ext>
            </a:extLst>
          </p:cNvPr>
          <p:cNvSpPr txBox="1"/>
          <p:nvPr/>
        </p:nvSpPr>
        <p:spPr>
          <a:xfrm>
            <a:off x="958853" y="5492402"/>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Use informative first line of message</a:t>
            </a:r>
          </a:p>
        </p:txBody>
      </p:sp>
    </p:spTree>
    <p:extLst>
      <p:ext uri="{BB962C8B-B14F-4D97-AF65-F5344CB8AC3E}">
        <p14:creationId xmlns:p14="http://schemas.microsoft.com/office/powerpoint/2010/main" val="2245005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1D130-F6FE-8202-614F-08539515E4EF}"/>
              </a:ext>
            </a:extLst>
          </p:cNvPr>
          <p:cNvSpPr>
            <a:spLocks noGrp="1"/>
          </p:cNvSpPr>
          <p:nvPr>
            <p:ph type="title"/>
          </p:nvPr>
        </p:nvSpPr>
        <p:spPr/>
        <p:txBody>
          <a:bodyPr/>
          <a:lstStyle/>
          <a:p>
            <a:r>
              <a:rPr lang="en-US" dirty="0"/>
              <a:t>Class Discord channel</a:t>
            </a:r>
          </a:p>
        </p:txBody>
      </p:sp>
      <p:pic>
        <p:nvPicPr>
          <p:cNvPr id="3" name="Picture 2" descr="A screenshot of a social media post&#10;&#10;Description automatically generated">
            <a:extLst>
              <a:ext uri="{FF2B5EF4-FFF2-40B4-BE49-F238E27FC236}">
                <a16:creationId xmlns:a16="http://schemas.microsoft.com/office/drawing/2014/main" id="{961B89F3-8155-B4D1-DDD2-88235573C2AE}"/>
              </a:ext>
            </a:extLst>
          </p:cNvPr>
          <p:cNvPicPr>
            <a:picLocks noChangeAspect="1"/>
          </p:cNvPicPr>
          <p:nvPr/>
        </p:nvPicPr>
        <p:blipFill>
          <a:blip r:embed="rId2"/>
          <a:stretch>
            <a:fillRect/>
          </a:stretch>
        </p:blipFill>
        <p:spPr>
          <a:xfrm>
            <a:off x="634999" y="1568450"/>
            <a:ext cx="7772400" cy="3202315"/>
          </a:xfrm>
          <a:prstGeom prst="rect">
            <a:avLst/>
          </a:prstGeom>
        </p:spPr>
      </p:pic>
      <p:sp>
        <p:nvSpPr>
          <p:cNvPr id="8" name="Rectangle 7">
            <a:extLst>
              <a:ext uri="{FF2B5EF4-FFF2-40B4-BE49-F238E27FC236}">
                <a16:creationId xmlns:a16="http://schemas.microsoft.com/office/drawing/2014/main" id="{D20FC540-5C8F-3A3E-F250-36636E73E2A7}"/>
              </a:ext>
            </a:extLst>
          </p:cNvPr>
          <p:cNvSpPr/>
          <p:nvPr/>
        </p:nvSpPr>
        <p:spPr>
          <a:xfrm>
            <a:off x="4875582" y="3286744"/>
            <a:ext cx="4433517" cy="1209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9C02C3-CFD7-CEE5-4B6A-73C0AEE61BA5}"/>
              </a:ext>
            </a:extLst>
          </p:cNvPr>
          <p:cNvSpPr txBox="1"/>
          <p:nvPr/>
        </p:nvSpPr>
        <p:spPr>
          <a:xfrm>
            <a:off x="958853" y="5492402"/>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Hover over first line to pull up options</a:t>
            </a:r>
          </a:p>
        </p:txBody>
      </p:sp>
    </p:spTree>
    <p:extLst>
      <p:ext uri="{BB962C8B-B14F-4D97-AF65-F5344CB8AC3E}">
        <p14:creationId xmlns:p14="http://schemas.microsoft.com/office/powerpoint/2010/main" val="2357888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1D130-F6FE-8202-614F-08539515E4EF}"/>
              </a:ext>
            </a:extLst>
          </p:cNvPr>
          <p:cNvSpPr>
            <a:spLocks noGrp="1"/>
          </p:cNvSpPr>
          <p:nvPr>
            <p:ph type="title"/>
          </p:nvPr>
        </p:nvSpPr>
        <p:spPr/>
        <p:txBody>
          <a:bodyPr/>
          <a:lstStyle/>
          <a:p>
            <a:r>
              <a:rPr lang="en-US" dirty="0"/>
              <a:t>Class Discord channel</a:t>
            </a:r>
          </a:p>
        </p:txBody>
      </p:sp>
      <p:pic>
        <p:nvPicPr>
          <p:cNvPr id="3" name="Picture 2" descr="A screenshot of a social media post&#10;&#10;Description automatically generated">
            <a:extLst>
              <a:ext uri="{FF2B5EF4-FFF2-40B4-BE49-F238E27FC236}">
                <a16:creationId xmlns:a16="http://schemas.microsoft.com/office/drawing/2014/main" id="{961B89F3-8155-B4D1-DDD2-88235573C2AE}"/>
              </a:ext>
            </a:extLst>
          </p:cNvPr>
          <p:cNvPicPr>
            <a:picLocks noChangeAspect="1"/>
          </p:cNvPicPr>
          <p:nvPr/>
        </p:nvPicPr>
        <p:blipFill>
          <a:blip r:embed="rId2"/>
          <a:stretch>
            <a:fillRect/>
          </a:stretch>
        </p:blipFill>
        <p:spPr>
          <a:xfrm>
            <a:off x="634999" y="1568450"/>
            <a:ext cx="7772400" cy="3202315"/>
          </a:xfrm>
          <a:prstGeom prst="rect">
            <a:avLst/>
          </a:prstGeom>
        </p:spPr>
      </p:pic>
      <p:sp>
        <p:nvSpPr>
          <p:cNvPr id="8" name="Rectangle 7">
            <a:extLst>
              <a:ext uri="{FF2B5EF4-FFF2-40B4-BE49-F238E27FC236}">
                <a16:creationId xmlns:a16="http://schemas.microsoft.com/office/drawing/2014/main" id="{D20FC540-5C8F-3A3E-F250-36636E73E2A7}"/>
              </a:ext>
            </a:extLst>
          </p:cNvPr>
          <p:cNvSpPr/>
          <p:nvPr/>
        </p:nvSpPr>
        <p:spPr>
          <a:xfrm>
            <a:off x="7010401" y="3286744"/>
            <a:ext cx="1511300" cy="1209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69C02C3-CFD7-CEE5-4B6A-73C0AEE61BA5}"/>
              </a:ext>
            </a:extLst>
          </p:cNvPr>
          <p:cNvSpPr txBox="1"/>
          <p:nvPr/>
        </p:nvSpPr>
        <p:spPr>
          <a:xfrm>
            <a:off x="958853" y="5492402"/>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Create a thread response if one doesn’t exist</a:t>
            </a:r>
          </a:p>
        </p:txBody>
      </p:sp>
    </p:spTree>
    <p:extLst>
      <p:ext uri="{BB962C8B-B14F-4D97-AF65-F5344CB8AC3E}">
        <p14:creationId xmlns:p14="http://schemas.microsoft.com/office/powerpoint/2010/main" val="36574817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71D130-F6FE-8202-614F-08539515E4EF}"/>
              </a:ext>
            </a:extLst>
          </p:cNvPr>
          <p:cNvSpPr>
            <a:spLocks noGrp="1"/>
          </p:cNvSpPr>
          <p:nvPr>
            <p:ph type="title"/>
          </p:nvPr>
        </p:nvSpPr>
        <p:spPr/>
        <p:txBody>
          <a:bodyPr/>
          <a:lstStyle/>
          <a:p>
            <a:r>
              <a:rPr lang="en-US" dirty="0"/>
              <a:t>Class Discord channel</a:t>
            </a:r>
          </a:p>
        </p:txBody>
      </p:sp>
      <p:sp>
        <p:nvSpPr>
          <p:cNvPr id="5" name="TextBox 4">
            <a:extLst>
              <a:ext uri="{FF2B5EF4-FFF2-40B4-BE49-F238E27FC236}">
                <a16:creationId xmlns:a16="http://schemas.microsoft.com/office/drawing/2014/main" id="{269C02C3-CFD7-CEE5-4B6A-73C0AEE61BA5}"/>
              </a:ext>
            </a:extLst>
          </p:cNvPr>
          <p:cNvSpPr txBox="1"/>
          <p:nvPr/>
        </p:nvSpPr>
        <p:spPr>
          <a:xfrm>
            <a:off x="958853" y="5492402"/>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View other messages in thread</a:t>
            </a:r>
          </a:p>
        </p:txBody>
      </p:sp>
      <p:pic>
        <p:nvPicPr>
          <p:cNvPr id="6" name="Picture 5" descr="A screenshot of a phone&#10;&#10;Description automatically generated">
            <a:extLst>
              <a:ext uri="{FF2B5EF4-FFF2-40B4-BE49-F238E27FC236}">
                <a16:creationId xmlns:a16="http://schemas.microsoft.com/office/drawing/2014/main" id="{24D84DFF-BE1B-B3A0-C528-12F92EFAD060}"/>
              </a:ext>
            </a:extLst>
          </p:cNvPr>
          <p:cNvPicPr>
            <a:picLocks noChangeAspect="1"/>
          </p:cNvPicPr>
          <p:nvPr/>
        </p:nvPicPr>
        <p:blipFill>
          <a:blip r:embed="rId2"/>
          <a:stretch>
            <a:fillRect/>
          </a:stretch>
        </p:blipFill>
        <p:spPr>
          <a:xfrm>
            <a:off x="958853" y="2501899"/>
            <a:ext cx="5880100" cy="1993900"/>
          </a:xfrm>
          <a:prstGeom prst="rect">
            <a:avLst/>
          </a:prstGeom>
        </p:spPr>
      </p:pic>
      <p:sp>
        <p:nvSpPr>
          <p:cNvPr id="8" name="Rectangle 7">
            <a:extLst>
              <a:ext uri="{FF2B5EF4-FFF2-40B4-BE49-F238E27FC236}">
                <a16:creationId xmlns:a16="http://schemas.microsoft.com/office/drawing/2014/main" id="{D20FC540-5C8F-3A3E-F250-36636E73E2A7}"/>
              </a:ext>
            </a:extLst>
          </p:cNvPr>
          <p:cNvSpPr/>
          <p:nvPr/>
        </p:nvSpPr>
        <p:spPr>
          <a:xfrm>
            <a:off x="1622425" y="3286744"/>
            <a:ext cx="4572001" cy="1209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436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hat&#10;&#10;Description automatically generated">
            <a:extLst>
              <a:ext uri="{FF2B5EF4-FFF2-40B4-BE49-F238E27FC236}">
                <a16:creationId xmlns:a16="http://schemas.microsoft.com/office/drawing/2014/main" id="{24EFD240-EFD5-9186-B24D-DF597372302C}"/>
              </a:ext>
            </a:extLst>
          </p:cNvPr>
          <p:cNvPicPr>
            <a:picLocks noChangeAspect="1"/>
          </p:cNvPicPr>
          <p:nvPr/>
        </p:nvPicPr>
        <p:blipFill>
          <a:blip r:embed="rId2"/>
          <a:stretch>
            <a:fillRect/>
          </a:stretch>
        </p:blipFill>
        <p:spPr>
          <a:xfrm>
            <a:off x="1168400" y="469900"/>
            <a:ext cx="5994400" cy="5435600"/>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958852" y="6091855"/>
            <a:ext cx="10471147"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Add responses or follow up questions to the thread</a:t>
            </a:r>
          </a:p>
        </p:txBody>
      </p:sp>
      <p:sp>
        <p:nvSpPr>
          <p:cNvPr id="8" name="Rectangle 7">
            <a:extLst>
              <a:ext uri="{FF2B5EF4-FFF2-40B4-BE49-F238E27FC236}">
                <a16:creationId xmlns:a16="http://schemas.microsoft.com/office/drawing/2014/main" id="{D20FC540-5C8F-3A3E-F250-36636E73E2A7}"/>
              </a:ext>
            </a:extLst>
          </p:cNvPr>
          <p:cNvSpPr/>
          <p:nvPr/>
        </p:nvSpPr>
        <p:spPr>
          <a:xfrm>
            <a:off x="1168400" y="4789622"/>
            <a:ext cx="6083300" cy="120905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7948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0C4D48-0469-47A9-83C4-4F29031DE792}"/>
              </a:ext>
            </a:extLst>
          </p:cNvPr>
          <p:cNvPicPr>
            <a:picLocks noChangeAspect="1"/>
          </p:cNvPicPr>
          <p:nvPr/>
        </p:nvPicPr>
        <p:blipFill rotWithShape="1">
          <a:blip r:embed="rId2"/>
          <a:srcRect t="3580"/>
          <a:stretch/>
        </p:blipFill>
        <p:spPr>
          <a:xfrm>
            <a:off x="755652" y="2068378"/>
            <a:ext cx="7772400" cy="2440846"/>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1009652" y="4886914"/>
            <a:ext cx="104711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Goodrich will analyze Discord use patterns to improve future classes</a:t>
            </a:r>
          </a:p>
          <a:p>
            <a:pPr marL="285750" indent="-285750">
              <a:buFont typeface="Arial" panose="020B0604020202020204" pitchFamily="34" charset="0"/>
              <a:buChar char="•"/>
            </a:pPr>
            <a:r>
              <a:rPr lang="en-US" sz="2800" dirty="0"/>
              <a:t>To help, </a:t>
            </a:r>
            <a:r>
              <a:rPr lang="en-US" sz="2800" b="1" i="1" dirty="0"/>
              <a:t>please add a reaction </a:t>
            </a:r>
            <a:r>
              <a:rPr lang="en-US" sz="2800" dirty="0"/>
              <a:t>to posts you read whenever feasible</a:t>
            </a:r>
          </a:p>
        </p:txBody>
      </p:sp>
      <p:sp>
        <p:nvSpPr>
          <p:cNvPr id="4" name="Title 3">
            <a:extLst>
              <a:ext uri="{FF2B5EF4-FFF2-40B4-BE49-F238E27FC236}">
                <a16:creationId xmlns:a16="http://schemas.microsoft.com/office/drawing/2014/main" id="{35358570-F2F1-B7C7-81BA-1DB5F48F872F}"/>
              </a:ext>
            </a:extLst>
          </p:cNvPr>
          <p:cNvSpPr>
            <a:spLocks noGrp="1"/>
          </p:cNvSpPr>
          <p:nvPr>
            <p:ph type="title"/>
          </p:nvPr>
        </p:nvSpPr>
        <p:spPr>
          <a:xfrm>
            <a:off x="838200" y="365125"/>
            <a:ext cx="10515600" cy="1325563"/>
          </a:xfrm>
        </p:spPr>
        <p:txBody>
          <a:bodyPr/>
          <a:lstStyle/>
          <a:p>
            <a:r>
              <a:rPr lang="en-US" dirty="0"/>
              <a:t>Class Discord channel</a:t>
            </a:r>
          </a:p>
        </p:txBody>
      </p:sp>
    </p:spTree>
    <p:extLst>
      <p:ext uri="{BB962C8B-B14F-4D97-AF65-F5344CB8AC3E}">
        <p14:creationId xmlns:p14="http://schemas.microsoft.com/office/powerpoint/2010/main" val="20825453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0C4D48-0469-47A9-83C4-4F29031DE792}"/>
              </a:ext>
            </a:extLst>
          </p:cNvPr>
          <p:cNvPicPr>
            <a:picLocks noChangeAspect="1"/>
          </p:cNvPicPr>
          <p:nvPr/>
        </p:nvPicPr>
        <p:blipFill rotWithShape="1">
          <a:blip r:embed="rId2"/>
          <a:srcRect t="3580"/>
          <a:stretch/>
        </p:blipFill>
        <p:spPr>
          <a:xfrm>
            <a:off x="755652" y="2068378"/>
            <a:ext cx="7772400" cy="2440846"/>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1009652" y="4886914"/>
            <a:ext cx="10471147"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Goodrich will analyze Discord use patterns to improve future classes</a:t>
            </a:r>
          </a:p>
          <a:p>
            <a:pPr marL="285750" indent="-285750">
              <a:buFont typeface="Arial" panose="020B0604020202020204" pitchFamily="34" charset="0"/>
              <a:buChar char="•"/>
            </a:pPr>
            <a:r>
              <a:rPr lang="en-US" sz="2800" dirty="0"/>
              <a:t>To help, </a:t>
            </a:r>
            <a:r>
              <a:rPr lang="en-US" sz="2800" b="1" i="1" dirty="0"/>
              <a:t>please add a reaction </a:t>
            </a:r>
            <a:r>
              <a:rPr lang="en-US" sz="2800" dirty="0"/>
              <a:t>to posts you read whenever feasible</a:t>
            </a:r>
          </a:p>
        </p:txBody>
      </p:sp>
      <p:sp>
        <p:nvSpPr>
          <p:cNvPr id="4" name="Title 3">
            <a:extLst>
              <a:ext uri="{FF2B5EF4-FFF2-40B4-BE49-F238E27FC236}">
                <a16:creationId xmlns:a16="http://schemas.microsoft.com/office/drawing/2014/main" id="{35358570-F2F1-B7C7-81BA-1DB5F48F872F}"/>
              </a:ext>
            </a:extLst>
          </p:cNvPr>
          <p:cNvSpPr>
            <a:spLocks noGrp="1"/>
          </p:cNvSpPr>
          <p:nvPr>
            <p:ph type="title"/>
          </p:nvPr>
        </p:nvSpPr>
        <p:spPr>
          <a:xfrm>
            <a:off x="838200" y="365125"/>
            <a:ext cx="10515600" cy="1325563"/>
          </a:xfrm>
        </p:spPr>
        <p:txBody>
          <a:bodyPr/>
          <a:lstStyle/>
          <a:p>
            <a:r>
              <a:rPr lang="en-US" dirty="0"/>
              <a:t>Class Discord channel</a:t>
            </a:r>
          </a:p>
        </p:txBody>
      </p:sp>
      <p:pic>
        <p:nvPicPr>
          <p:cNvPr id="2" name="Picture 1" descr="Graph of who interacted with whom via Discord in CS 236 in fall 2023. Nodes are colored by how often they were involved in discussions.">
            <a:extLst>
              <a:ext uri="{FF2B5EF4-FFF2-40B4-BE49-F238E27FC236}">
                <a16:creationId xmlns:a16="http://schemas.microsoft.com/office/drawing/2014/main" id="{65603516-B492-1175-B158-C8A83ECB33DF}"/>
              </a:ext>
            </a:extLst>
          </p:cNvPr>
          <p:cNvPicPr>
            <a:picLocks noChangeAspect="1"/>
          </p:cNvPicPr>
          <p:nvPr/>
        </p:nvPicPr>
        <p:blipFill>
          <a:blip r:embed="rId3"/>
          <a:stretch>
            <a:fillRect/>
          </a:stretch>
        </p:blipFill>
        <p:spPr>
          <a:xfrm>
            <a:off x="6800850" y="1690688"/>
            <a:ext cx="5353433" cy="4270248"/>
          </a:xfrm>
          <a:prstGeom prst="rect">
            <a:avLst/>
          </a:prstGeom>
        </p:spPr>
      </p:pic>
    </p:spTree>
    <p:extLst>
      <p:ext uri="{BB962C8B-B14F-4D97-AF65-F5344CB8AC3E}">
        <p14:creationId xmlns:p14="http://schemas.microsoft.com/office/powerpoint/2010/main" val="12920641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0C4D48-0469-47A9-83C4-4F29031DE792}"/>
              </a:ext>
            </a:extLst>
          </p:cNvPr>
          <p:cNvPicPr>
            <a:picLocks noChangeAspect="1"/>
          </p:cNvPicPr>
          <p:nvPr/>
        </p:nvPicPr>
        <p:blipFill rotWithShape="1">
          <a:blip r:embed="rId2"/>
          <a:srcRect t="3580"/>
          <a:stretch/>
        </p:blipFill>
        <p:spPr>
          <a:xfrm>
            <a:off x="755652" y="2068378"/>
            <a:ext cx="7772400" cy="2440846"/>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1009652" y="4886914"/>
            <a:ext cx="104711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Goodrich will analyze Discord use patterns to improve future classes</a:t>
            </a:r>
          </a:p>
          <a:p>
            <a:pPr marL="285750" indent="-285750">
              <a:buFont typeface="Arial" panose="020B0604020202020204" pitchFamily="34" charset="0"/>
              <a:buChar char="•"/>
            </a:pPr>
            <a:r>
              <a:rPr lang="en-US" sz="2800" dirty="0"/>
              <a:t>To help, please </a:t>
            </a:r>
            <a:r>
              <a:rPr lang="en-US" sz="2800" dirty="0">
                <a:highlight>
                  <a:srgbClr val="FFFF00"/>
                </a:highlight>
              </a:rPr>
              <a:t>add a checkbox to posts you read </a:t>
            </a:r>
            <a:r>
              <a:rPr lang="en-US" sz="2800" dirty="0"/>
              <a:t> even if you don’t respond</a:t>
            </a:r>
          </a:p>
        </p:txBody>
      </p:sp>
      <p:sp>
        <p:nvSpPr>
          <p:cNvPr id="8" name="Rectangle 7">
            <a:extLst>
              <a:ext uri="{FF2B5EF4-FFF2-40B4-BE49-F238E27FC236}">
                <a16:creationId xmlns:a16="http://schemas.microsoft.com/office/drawing/2014/main" id="{D20FC540-5C8F-3A3E-F250-36636E73E2A7}"/>
              </a:ext>
            </a:extLst>
          </p:cNvPr>
          <p:cNvSpPr/>
          <p:nvPr/>
        </p:nvSpPr>
        <p:spPr>
          <a:xfrm>
            <a:off x="6705600" y="1866900"/>
            <a:ext cx="1028700" cy="10795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5358570-F2F1-B7C7-81BA-1DB5F48F872F}"/>
              </a:ext>
            </a:extLst>
          </p:cNvPr>
          <p:cNvSpPr>
            <a:spLocks noGrp="1"/>
          </p:cNvSpPr>
          <p:nvPr>
            <p:ph type="title"/>
          </p:nvPr>
        </p:nvSpPr>
        <p:spPr>
          <a:xfrm>
            <a:off x="838200" y="365125"/>
            <a:ext cx="10515600" cy="1325563"/>
          </a:xfrm>
        </p:spPr>
        <p:txBody>
          <a:bodyPr/>
          <a:lstStyle/>
          <a:p>
            <a:r>
              <a:rPr lang="en-US" dirty="0"/>
              <a:t>Class Discord channel</a:t>
            </a:r>
          </a:p>
        </p:txBody>
      </p:sp>
      <p:sp>
        <p:nvSpPr>
          <p:cNvPr id="2" name="TextBox 1">
            <a:extLst>
              <a:ext uri="{FF2B5EF4-FFF2-40B4-BE49-F238E27FC236}">
                <a16:creationId xmlns:a16="http://schemas.microsoft.com/office/drawing/2014/main" id="{711E9223-32AB-1FB7-59F6-A2A217EC7CE8}"/>
              </a:ext>
            </a:extLst>
          </p:cNvPr>
          <p:cNvSpPr txBox="1"/>
          <p:nvPr/>
        </p:nvSpPr>
        <p:spPr>
          <a:xfrm>
            <a:off x="7734300" y="1522834"/>
            <a:ext cx="2243115" cy="369332"/>
          </a:xfrm>
          <a:prstGeom prst="rect">
            <a:avLst/>
          </a:prstGeom>
          <a:solidFill>
            <a:schemeClr val="accent4">
              <a:lumMod val="20000"/>
              <a:lumOff val="80000"/>
            </a:schemeClr>
          </a:solidFill>
        </p:spPr>
        <p:txBody>
          <a:bodyPr wrap="none" rtlCol="0">
            <a:spAutoFit/>
          </a:bodyPr>
          <a:lstStyle/>
          <a:p>
            <a:r>
              <a:rPr lang="en-US" dirty="0"/>
              <a:t>Hover over face emoji</a:t>
            </a:r>
          </a:p>
        </p:txBody>
      </p:sp>
      <p:sp>
        <p:nvSpPr>
          <p:cNvPr id="6" name="Rectangle 5">
            <a:extLst>
              <a:ext uri="{FF2B5EF4-FFF2-40B4-BE49-F238E27FC236}">
                <a16:creationId xmlns:a16="http://schemas.microsoft.com/office/drawing/2014/main" id="{813B0DC2-BF0F-D039-A2D6-60E207845597}"/>
              </a:ext>
            </a:extLst>
          </p:cNvPr>
          <p:cNvSpPr/>
          <p:nvPr/>
        </p:nvSpPr>
        <p:spPr>
          <a:xfrm>
            <a:off x="1295400" y="3969474"/>
            <a:ext cx="825500" cy="53975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B17E82-F108-F0EF-EE26-3FA11A0B6D63}"/>
              </a:ext>
            </a:extLst>
          </p:cNvPr>
          <p:cNvSpPr txBox="1"/>
          <p:nvPr/>
        </p:nvSpPr>
        <p:spPr>
          <a:xfrm>
            <a:off x="2273300" y="4054683"/>
            <a:ext cx="1677382" cy="369332"/>
          </a:xfrm>
          <a:prstGeom prst="rect">
            <a:avLst/>
          </a:prstGeom>
          <a:solidFill>
            <a:schemeClr val="accent4">
              <a:lumMod val="20000"/>
              <a:lumOff val="80000"/>
            </a:schemeClr>
          </a:solidFill>
        </p:spPr>
        <p:txBody>
          <a:bodyPr wrap="none" rtlCol="0">
            <a:spAutoFit/>
          </a:bodyPr>
          <a:lstStyle/>
          <a:p>
            <a:r>
              <a:rPr lang="en-US" dirty="0"/>
              <a:t>Select checkbox</a:t>
            </a:r>
          </a:p>
        </p:txBody>
      </p:sp>
    </p:spTree>
    <p:extLst>
      <p:ext uri="{BB962C8B-B14F-4D97-AF65-F5344CB8AC3E}">
        <p14:creationId xmlns:p14="http://schemas.microsoft.com/office/powerpoint/2010/main" val="21426846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0C4D48-0469-47A9-83C4-4F29031DE792}"/>
              </a:ext>
            </a:extLst>
          </p:cNvPr>
          <p:cNvPicPr>
            <a:picLocks noChangeAspect="1"/>
          </p:cNvPicPr>
          <p:nvPr/>
        </p:nvPicPr>
        <p:blipFill rotWithShape="1">
          <a:blip r:embed="rId2"/>
          <a:srcRect t="3580"/>
          <a:stretch/>
        </p:blipFill>
        <p:spPr>
          <a:xfrm>
            <a:off x="755652" y="2068378"/>
            <a:ext cx="7772400" cy="2440846"/>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1009652" y="4886914"/>
            <a:ext cx="104711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Goodrich will analyze Discord use patterns to improve future classes</a:t>
            </a:r>
          </a:p>
          <a:p>
            <a:pPr marL="285750" indent="-285750">
              <a:buFont typeface="Arial" panose="020B0604020202020204" pitchFamily="34" charset="0"/>
              <a:buChar char="•"/>
            </a:pPr>
            <a:r>
              <a:rPr lang="en-US" sz="2800" dirty="0"/>
              <a:t>If you’ve used an LLM to try and understand a question or to generate a response, please </a:t>
            </a:r>
            <a:r>
              <a:rPr lang="en-US" sz="2800" dirty="0">
                <a:highlight>
                  <a:srgbClr val="FFFF00"/>
                </a:highlight>
              </a:rPr>
              <a:t>tag with #LLM </a:t>
            </a:r>
            <a:r>
              <a:rPr lang="en-US" sz="2800" dirty="0"/>
              <a:t>at the message end</a:t>
            </a:r>
          </a:p>
        </p:txBody>
      </p:sp>
      <p:sp>
        <p:nvSpPr>
          <p:cNvPr id="4" name="Title 3">
            <a:extLst>
              <a:ext uri="{FF2B5EF4-FFF2-40B4-BE49-F238E27FC236}">
                <a16:creationId xmlns:a16="http://schemas.microsoft.com/office/drawing/2014/main" id="{35358570-F2F1-B7C7-81BA-1DB5F48F872F}"/>
              </a:ext>
            </a:extLst>
          </p:cNvPr>
          <p:cNvSpPr>
            <a:spLocks noGrp="1"/>
          </p:cNvSpPr>
          <p:nvPr>
            <p:ph type="title"/>
          </p:nvPr>
        </p:nvSpPr>
        <p:spPr>
          <a:xfrm>
            <a:off x="838200" y="365125"/>
            <a:ext cx="10515600" cy="1325563"/>
          </a:xfrm>
        </p:spPr>
        <p:txBody>
          <a:bodyPr/>
          <a:lstStyle/>
          <a:p>
            <a:r>
              <a:rPr lang="en-US" dirty="0"/>
              <a:t>Class Discord channel</a:t>
            </a:r>
          </a:p>
        </p:txBody>
      </p:sp>
    </p:spTree>
    <p:extLst>
      <p:ext uri="{BB962C8B-B14F-4D97-AF65-F5344CB8AC3E}">
        <p14:creationId xmlns:p14="http://schemas.microsoft.com/office/powerpoint/2010/main" val="335380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F865-A662-6E5A-CED4-B922F2E5A105}"/>
              </a:ext>
            </a:extLst>
          </p:cNvPr>
          <p:cNvSpPr>
            <a:spLocks noGrp="1"/>
          </p:cNvSpPr>
          <p:nvPr>
            <p:ph type="title"/>
          </p:nvPr>
        </p:nvSpPr>
        <p:spPr/>
        <p:txBody>
          <a:bodyPr/>
          <a:lstStyle/>
          <a:p>
            <a:r>
              <a:rPr lang="en-US" dirty="0"/>
              <a:t>Assignments and Grades</a:t>
            </a:r>
          </a:p>
        </p:txBody>
      </p:sp>
      <p:sp>
        <p:nvSpPr>
          <p:cNvPr id="3" name="Text Placeholder 2">
            <a:extLst>
              <a:ext uri="{FF2B5EF4-FFF2-40B4-BE49-F238E27FC236}">
                <a16:creationId xmlns:a16="http://schemas.microsoft.com/office/drawing/2014/main" id="{C153ADB4-9EA4-56B0-90D7-4E8825CA1B0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90685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60C4D48-0469-47A9-83C4-4F29031DE792}"/>
              </a:ext>
            </a:extLst>
          </p:cNvPr>
          <p:cNvPicPr>
            <a:picLocks noChangeAspect="1"/>
          </p:cNvPicPr>
          <p:nvPr/>
        </p:nvPicPr>
        <p:blipFill rotWithShape="1">
          <a:blip r:embed="rId2"/>
          <a:srcRect t="3580"/>
          <a:stretch/>
        </p:blipFill>
        <p:spPr>
          <a:xfrm>
            <a:off x="755652" y="2068378"/>
            <a:ext cx="7772400" cy="2440846"/>
          </a:xfrm>
          <a:prstGeom prst="rect">
            <a:avLst/>
          </a:prstGeom>
        </p:spPr>
      </p:pic>
      <p:sp>
        <p:nvSpPr>
          <p:cNvPr id="5" name="TextBox 4">
            <a:extLst>
              <a:ext uri="{FF2B5EF4-FFF2-40B4-BE49-F238E27FC236}">
                <a16:creationId xmlns:a16="http://schemas.microsoft.com/office/drawing/2014/main" id="{269C02C3-CFD7-CEE5-4B6A-73C0AEE61BA5}"/>
              </a:ext>
            </a:extLst>
          </p:cNvPr>
          <p:cNvSpPr txBox="1"/>
          <p:nvPr/>
        </p:nvSpPr>
        <p:spPr>
          <a:xfrm>
            <a:off x="1009652" y="4886914"/>
            <a:ext cx="10471147"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Goodrich will analyze Discord use patterns to improve future classes</a:t>
            </a:r>
          </a:p>
          <a:p>
            <a:pPr marL="285750" indent="-285750">
              <a:buFont typeface="Arial" panose="020B0604020202020204" pitchFamily="34" charset="0"/>
              <a:buChar char="•"/>
            </a:pPr>
            <a:r>
              <a:rPr lang="en-US" sz="2800" dirty="0"/>
              <a:t>If you’ve used an LLM to try and understand a question or to generate a response, please </a:t>
            </a:r>
            <a:r>
              <a:rPr lang="en-US" sz="2800" dirty="0">
                <a:highlight>
                  <a:srgbClr val="FFFF00"/>
                </a:highlight>
              </a:rPr>
              <a:t>tag with #LLM </a:t>
            </a:r>
            <a:r>
              <a:rPr lang="en-US" sz="2800" dirty="0"/>
              <a:t>at the message end</a:t>
            </a:r>
          </a:p>
        </p:txBody>
      </p:sp>
      <p:sp>
        <p:nvSpPr>
          <p:cNvPr id="4" name="Title 3">
            <a:extLst>
              <a:ext uri="{FF2B5EF4-FFF2-40B4-BE49-F238E27FC236}">
                <a16:creationId xmlns:a16="http://schemas.microsoft.com/office/drawing/2014/main" id="{35358570-F2F1-B7C7-81BA-1DB5F48F872F}"/>
              </a:ext>
            </a:extLst>
          </p:cNvPr>
          <p:cNvSpPr>
            <a:spLocks noGrp="1"/>
          </p:cNvSpPr>
          <p:nvPr>
            <p:ph type="title"/>
          </p:nvPr>
        </p:nvSpPr>
        <p:spPr>
          <a:xfrm>
            <a:off x="838200" y="365125"/>
            <a:ext cx="10515600" cy="1325563"/>
          </a:xfrm>
        </p:spPr>
        <p:txBody>
          <a:bodyPr/>
          <a:lstStyle/>
          <a:p>
            <a:r>
              <a:rPr lang="en-US" dirty="0"/>
              <a:t>Class Discord channel</a:t>
            </a:r>
          </a:p>
        </p:txBody>
      </p:sp>
      <p:pic>
        <p:nvPicPr>
          <p:cNvPr id="2" name="Picture 1" descr="Graph of who interacted with whom via Discord in CS 236 in fall 2023. Nodes are colored by how often they were involved in discussions.">
            <a:extLst>
              <a:ext uri="{FF2B5EF4-FFF2-40B4-BE49-F238E27FC236}">
                <a16:creationId xmlns:a16="http://schemas.microsoft.com/office/drawing/2014/main" id="{110AB8EA-485D-4DBA-31D2-7B8436E429AA}"/>
              </a:ext>
            </a:extLst>
          </p:cNvPr>
          <p:cNvPicPr>
            <a:picLocks noChangeAspect="1"/>
          </p:cNvPicPr>
          <p:nvPr/>
        </p:nvPicPr>
        <p:blipFill>
          <a:blip r:embed="rId3"/>
          <a:stretch>
            <a:fillRect/>
          </a:stretch>
        </p:blipFill>
        <p:spPr>
          <a:xfrm>
            <a:off x="6838567" y="427821"/>
            <a:ext cx="5353433" cy="4270248"/>
          </a:xfrm>
          <a:prstGeom prst="rect">
            <a:avLst/>
          </a:prstGeom>
        </p:spPr>
      </p:pic>
      <p:sp>
        <p:nvSpPr>
          <p:cNvPr id="6" name="TextBox 5">
            <a:extLst>
              <a:ext uri="{FF2B5EF4-FFF2-40B4-BE49-F238E27FC236}">
                <a16:creationId xmlns:a16="http://schemas.microsoft.com/office/drawing/2014/main" id="{BFC49FF4-4924-30FD-180E-F99EE79983B6}"/>
              </a:ext>
            </a:extLst>
          </p:cNvPr>
          <p:cNvSpPr txBox="1"/>
          <p:nvPr/>
        </p:nvSpPr>
        <p:spPr>
          <a:xfrm>
            <a:off x="6838567" y="4886914"/>
            <a:ext cx="5245100" cy="830997"/>
          </a:xfrm>
          <a:prstGeom prst="rect">
            <a:avLst/>
          </a:prstGeom>
          <a:solidFill>
            <a:schemeClr val="accent4">
              <a:lumMod val="20000"/>
              <a:lumOff val="80000"/>
            </a:schemeClr>
          </a:solidFill>
        </p:spPr>
        <p:txBody>
          <a:bodyPr wrap="square" rtlCol="0">
            <a:spAutoFit/>
          </a:bodyPr>
          <a:lstStyle/>
          <a:p>
            <a:pPr algn="ctr"/>
            <a:r>
              <a:rPr lang="en-US" sz="2400" dirty="0"/>
              <a:t>I want to know how LLM agents contribute to learning</a:t>
            </a:r>
          </a:p>
        </p:txBody>
      </p:sp>
    </p:spTree>
    <p:extLst>
      <p:ext uri="{BB962C8B-B14F-4D97-AF65-F5344CB8AC3E}">
        <p14:creationId xmlns:p14="http://schemas.microsoft.com/office/powerpoint/2010/main" val="21535676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a:p>
            <a:r>
              <a:rPr lang="en-US" dirty="0"/>
              <a:t>Instructors</a:t>
            </a:r>
          </a:p>
        </p:txBody>
      </p:sp>
    </p:spTree>
    <p:extLst>
      <p:ext uri="{BB962C8B-B14F-4D97-AF65-F5344CB8AC3E}">
        <p14:creationId xmlns:p14="http://schemas.microsoft.com/office/powerpoint/2010/main" val="29220868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4EE5-4330-0B45-ACC4-E0AD69DDF860}"/>
              </a:ext>
            </a:extLst>
          </p:cNvPr>
          <p:cNvSpPr>
            <a:spLocks noGrp="1"/>
          </p:cNvSpPr>
          <p:nvPr>
            <p:ph type="title"/>
          </p:nvPr>
        </p:nvSpPr>
        <p:spPr/>
        <p:txBody>
          <a:bodyPr/>
          <a:lstStyle/>
          <a:p>
            <a:r>
              <a:rPr lang="en-US" dirty="0"/>
              <a:t>Instructor 1: Mike Goodrich</a:t>
            </a:r>
          </a:p>
        </p:txBody>
      </p:sp>
      <p:sp>
        <p:nvSpPr>
          <p:cNvPr id="3" name="Content Placeholder 2">
            <a:extLst>
              <a:ext uri="{FF2B5EF4-FFF2-40B4-BE49-F238E27FC236}">
                <a16:creationId xmlns:a16="http://schemas.microsoft.com/office/drawing/2014/main" id="{39FE3146-7D61-EC4C-BF1C-AA7746332B0F}"/>
              </a:ext>
            </a:extLst>
          </p:cNvPr>
          <p:cNvSpPr>
            <a:spLocks noGrp="1"/>
          </p:cNvSpPr>
          <p:nvPr>
            <p:ph idx="1"/>
          </p:nvPr>
        </p:nvSpPr>
        <p:spPr>
          <a:xfrm>
            <a:off x="838200" y="1825624"/>
            <a:ext cx="10515600" cy="5121275"/>
          </a:xfrm>
        </p:spPr>
        <p:txBody>
          <a:bodyPr>
            <a:normAutofit/>
          </a:bodyPr>
          <a:lstStyle/>
          <a:p>
            <a:r>
              <a:rPr lang="en-US" dirty="0"/>
              <a:t>mike@cs.byu.edu from BYU email addresses only</a:t>
            </a:r>
          </a:p>
          <a:p>
            <a:r>
              <a:rPr lang="en-US" dirty="0"/>
              <a:t>Discord DM – @Mike Goodrich (Instructor)</a:t>
            </a:r>
          </a:p>
          <a:p>
            <a:r>
              <a:rPr lang="en-US" dirty="0"/>
              <a:t>LS messages -- expect delays</a:t>
            </a:r>
          </a:p>
          <a:p>
            <a:r>
              <a:rPr lang="en-US" dirty="0"/>
              <a:t>Office hours </a:t>
            </a:r>
          </a:p>
          <a:p>
            <a:pPr lvl="1"/>
            <a:r>
              <a:rPr lang="en-US" dirty="0"/>
              <a:t>M at noon </a:t>
            </a:r>
          </a:p>
          <a:p>
            <a:pPr lvl="1"/>
            <a:r>
              <a:rPr lang="en-US" dirty="0"/>
              <a:t>W at 3pm </a:t>
            </a:r>
          </a:p>
          <a:p>
            <a:pPr lvl="1"/>
            <a:r>
              <a:rPr lang="en-US" dirty="0"/>
              <a:t>others by appointment</a:t>
            </a:r>
          </a:p>
        </p:txBody>
      </p:sp>
    </p:spTree>
    <p:extLst>
      <p:ext uri="{BB962C8B-B14F-4D97-AF65-F5344CB8AC3E}">
        <p14:creationId xmlns:p14="http://schemas.microsoft.com/office/powerpoint/2010/main" val="13497736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4EE5-4330-0B45-ACC4-E0AD69DDF860}"/>
              </a:ext>
            </a:extLst>
          </p:cNvPr>
          <p:cNvSpPr>
            <a:spLocks noGrp="1"/>
          </p:cNvSpPr>
          <p:nvPr>
            <p:ph type="title"/>
          </p:nvPr>
        </p:nvSpPr>
        <p:spPr/>
        <p:txBody>
          <a:bodyPr/>
          <a:lstStyle/>
          <a:p>
            <a:r>
              <a:rPr lang="en-US" dirty="0"/>
              <a:t>Instructor 2: Eric Mercer</a:t>
            </a:r>
          </a:p>
        </p:txBody>
      </p:sp>
      <p:sp>
        <p:nvSpPr>
          <p:cNvPr id="3" name="Content Placeholder 2">
            <a:extLst>
              <a:ext uri="{FF2B5EF4-FFF2-40B4-BE49-F238E27FC236}">
                <a16:creationId xmlns:a16="http://schemas.microsoft.com/office/drawing/2014/main" id="{39FE3146-7D61-EC4C-BF1C-AA7746332B0F}"/>
              </a:ext>
            </a:extLst>
          </p:cNvPr>
          <p:cNvSpPr>
            <a:spLocks noGrp="1"/>
          </p:cNvSpPr>
          <p:nvPr>
            <p:ph idx="1"/>
          </p:nvPr>
        </p:nvSpPr>
        <p:spPr>
          <a:xfrm>
            <a:off x="838200" y="1825624"/>
            <a:ext cx="10515600" cy="5121275"/>
          </a:xfrm>
        </p:spPr>
        <p:txBody>
          <a:bodyPr>
            <a:normAutofit/>
          </a:bodyPr>
          <a:lstStyle/>
          <a:p>
            <a:r>
              <a:rPr lang="en-US" dirty="0" err="1"/>
              <a:t>egm@cs.byu.edu</a:t>
            </a:r>
            <a:r>
              <a:rPr lang="en-US" dirty="0"/>
              <a:t> from BYU email addresses only</a:t>
            </a:r>
          </a:p>
          <a:p>
            <a:r>
              <a:rPr lang="en-US" dirty="0"/>
              <a:t>Discord DM -- @</a:t>
            </a:r>
            <a:r>
              <a:rPr lang="en-US" dirty="0" err="1"/>
              <a:t>egm</a:t>
            </a:r>
            <a:endParaRPr lang="en-US" dirty="0"/>
          </a:p>
          <a:p>
            <a:r>
              <a:rPr lang="en-US" dirty="0"/>
              <a:t>LS messages -- expect delays</a:t>
            </a:r>
          </a:p>
          <a:p>
            <a:r>
              <a:rPr lang="en-US" dirty="0"/>
              <a:t>Office hours: </a:t>
            </a:r>
          </a:p>
          <a:p>
            <a:pPr lvl="1"/>
            <a:r>
              <a:rPr lang="en-US" dirty="0"/>
              <a:t>MWF 11am</a:t>
            </a:r>
          </a:p>
          <a:p>
            <a:pPr lvl="1"/>
            <a:r>
              <a:rPr lang="en-US" dirty="0"/>
              <a:t>Feel free to stop by. If available</a:t>
            </a:r>
            <a:r>
              <a:rPr lang="en-US"/>
              <a:t>, happy to help</a:t>
            </a:r>
            <a:endParaRPr lang="en-US" dirty="0"/>
          </a:p>
          <a:p>
            <a:pPr lvl="1"/>
            <a:endParaRPr lang="en-US" dirty="0"/>
          </a:p>
        </p:txBody>
      </p:sp>
    </p:spTree>
    <p:extLst>
      <p:ext uri="{BB962C8B-B14F-4D97-AF65-F5344CB8AC3E}">
        <p14:creationId xmlns:p14="http://schemas.microsoft.com/office/powerpoint/2010/main" val="2381161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a:p>
            <a:r>
              <a:rPr lang="en-US" dirty="0"/>
              <a:t>Instructors</a:t>
            </a:r>
          </a:p>
          <a:p>
            <a:r>
              <a:rPr lang="en-US" dirty="0"/>
              <a:t>TAs</a:t>
            </a:r>
          </a:p>
        </p:txBody>
      </p:sp>
    </p:spTree>
    <p:extLst>
      <p:ext uri="{BB962C8B-B14F-4D97-AF65-F5344CB8AC3E}">
        <p14:creationId xmlns:p14="http://schemas.microsoft.com/office/powerpoint/2010/main" val="13990157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a:t>
            </a:r>
          </a:p>
        </p:txBody>
      </p:sp>
      <p:sp>
        <p:nvSpPr>
          <p:cNvPr id="9" name="Content Placeholder 8">
            <a:extLst>
              <a:ext uri="{FF2B5EF4-FFF2-40B4-BE49-F238E27FC236}">
                <a16:creationId xmlns:a16="http://schemas.microsoft.com/office/drawing/2014/main" id="{40DDEED0-392B-BD49-B96F-CDE3F63625C2}"/>
              </a:ext>
            </a:extLst>
          </p:cNvPr>
          <p:cNvSpPr>
            <a:spLocks noGrp="1"/>
          </p:cNvSpPr>
          <p:nvPr>
            <p:ph idx="1"/>
          </p:nvPr>
        </p:nvSpPr>
        <p:spPr/>
        <p:txBody>
          <a:bodyPr>
            <a:normAutofit/>
          </a:bodyPr>
          <a:lstStyle/>
          <a:p>
            <a:r>
              <a:rPr lang="en-US" dirty="0"/>
              <a:t>Regular TA office hours</a:t>
            </a:r>
          </a:p>
          <a:p>
            <a:pPr lvl="1"/>
            <a:r>
              <a:rPr lang="en-US" dirty="0"/>
              <a:t>No Friday night</a:t>
            </a:r>
          </a:p>
          <a:p>
            <a:r>
              <a:rPr lang="en-US" dirty="0"/>
              <a:t>Via discord voice channel and in person</a:t>
            </a:r>
          </a:p>
        </p:txBody>
      </p:sp>
    </p:spTree>
    <p:extLst>
      <p:ext uri="{BB962C8B-B14F-4D97-AF65-F5344CB8AC3E}">
        <p14:creationId xmlns:p14="http://schemas.microsoft.com/office/powerpoint/2010/main" val="2826844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B5BEF-8F47-EB86-D6B1-5DBD7FDABFBB}"/>
              </a:ext>
            </a:extLst>
          </p:cNvPr>
          <p:cNvSpPr>
            <a:spLocks noGrp="1"/>
          </p:cNvSpPr>
          <p:nvPr>
            <p:ph type="title"/>
          </p:nvPr>
        </p:nvSpPr>
        <p:spPr/>
        <p:txBody>
          <a:bodyPr/>
          <a:lstStyle/>
          <a:p>
            <a:r>
              <a:rPr lang="en-US" dirty="0"/>
              <a:t>TAs</a:t>
            </a:r>
          </a:p>
        </p:txBody>
      </p:sp>
      <p:sp>
        <p:nvSpPr>
          <p:cNvPr id="3" name="Content Placeholder 2">
            <a:extLst>
              <a:ext uri="{FF2B5EF4-FFF2-40B4-BE49-F238E27FC236}">
                <a16:creationId xmlns:a16="http://schemas.microsoft.com/office/drawing/2014/main" id="{E831055B-1D4A-5F72-DCE8-917820B8FCA3}"/>
              </a:ext>
            </a:extLst>
          </p:cNvPr>
          <p:cNvSpPr>
            <a:spLocks noGrp="1"/>
          </p:cNvSpPr>
          <p:nvPr>
            <p:ph idx="1"/>
          </p:nvPr>
        </p:nvSpPr>
        <p:spPr/>
        <p:txBody>
          <a:bodyPr/>
          <a:lstStyle/>
          <a:p>
            <a:r>
              <a:rPr lang="en-US" dirty="0"/>
              <a:t>We try hard to not have the TAs grade very much</a:t>
            </a:r>
          </a:p>
          <a:p>
            <a:r>
              <a:rPr lang="en-US" dirty="0"/>
              <a:t>This allows them to be more proactive</a:t>
            </a:r>
          </a:p>
        </p:txBody>
      </p:sp>
    </p:spTree>
    <p:extLst>
      <p:ext uri="{BB962C8B-B14F-4D97-AF65-F5344CB8AC3E}">
        <p14:creationId xmlns:p14="http://schemas.microsoft.com/office/powerpoint/2010/main" val="3342952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B5BEF-8F47-EB86-D6B1-5DBD7FDABFBB}"/>
              </a:ext>
            </a:extLst>
          </p:cNvPr>
          <p:cNvSpPr>
            <a:spLocks noGrp="1"/>
          </p:cNvSpPr>
          <p:nvPr>
            <p:ph type="title"/>
          </p:nvPr>
        </p:nvSpPr>
        <p:spPr/>
        <p:txBody>
          <a:bodyPr/>
          <a:lstStyle/>
          <a:p>
            <a:r>
              <a:rPr lang="en-US" dirty="0"/>
              <a:t>TAs</a:t>
            </a:r>
          </a:p>
        </p:txBody>
      </p:sp>
      <p:sp>
        <p:nvSpPr>
          <p:cNvPr id="3" name="Content Placeholder 2">
            <a:extLst>
              <a:ext uri="{FF2B5EF4-FFF2-40B4-BE49-F238E27FC236}">
                <a16:creationId xmlns:a16="http://schemas.microsoft.com/office/drawing/2014/main" id="{E831055B-1D4A-5F72-DCE8-917820B8FCA3}"/>
              </a:ext>
            </a:extLst>
          </p:cNvPr>
          <p:cNvSpPr>
            <a:spLocks noGrp="1"/>
          </p:cNvSpPr>
          <p:nvPr>
            <p:ph idx="1"/>
          </p:nvPr>
        </p:nvSpPr>
        <p:spPr/>
        <p:txBody>
          <a:bodyPr/>
          <a:lstStyle/>
          <a:p>
            <a:r>
              <a:rPr lang="en-US" dirty="0"/>
              <a:t>TAs will hold project help sections</a:t>
            </a:r>
          </a:p>
        </p:txBody>
      </p:sp>
    </p:spTree>
    <p:extLst>
      <p:ext uri="{BB962C8B-B14F-4D97-AF65-F5344CB8AC3E}">
        <p14:creationId xmlns:p14="http://schemas.microsoft.com/office/powerpoint/2010/main" val="2261858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a:p>
            <a:r>
              <a:rPr lang="en-US" dirty="0"/>
              <a:t>Instructors</a:t>
            </a:r>
          </a:p>
          <a:p>
            <a:r>
              <a:rPr lang="en-US" dirty="0"/>
              <a:t>TAs</a:t>
            </a:r>
          </a:p>
          <a:p>
            <a:r>
              <a:rPr lang="en-US" dirty="0"/>
              <a:t>CS Belonging Office</a:t>
            </a:r>
          </a:p>
        </p:txBody>
      </p:sp>
    </p:spTree>
    <p:extLst>
      <p:ext uri="{BB962C8B-B14F-4D97-AF65-F5344CB8AC3E}">
        <p14:creationId xmlns:p14="http://schemas.microsoft.com/office/powerpoint/2010/main" val="18512112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294A-D429-4962-97B8-266EEFC25457}"/>
              </a:ext>
            </a:extLst>
          </p:cNvPr>
          <p:cNvSpPr>
            <a:spLocks noGrp="1"/>
          </p:cNvSpPr>
          <p:nvPr>
            <p:ph type="title"/>
          </p:nvPr>
        </p:nvSpPr>
        <p:spPr/>
        <p:txBody>
          <a:bodyPr/>
          <a:lstStyle/>
          <a:p>
            <a:r>
              <a:rPr lang="en-US" dirty="0"/>
              <a:t>CS Belonging Office</a:t>
            </a:r>
          </a:p>
        </p:txBody>
      </p:sp>
      <p:sp>
        <p:nvSpPr>
          <p:cNvPr id="3" name="Content Placeholder 2">
            <a:extLst>
              <a:ext uri="{FF2B5EF4-FFF2-40B4-BE49-F238E27FC236}">
                <a16:creationId xmlns:a16="http://schemas.microsoft.com/office/drawing/2014/main" id="{A16183A7-5B0C-06FC-AA50-70F08E203212}"/>
              </a:ext>
            </a:extLst>
          </p:cNvPr>
          <p:cNvSpPr>
            <a:spLocks noGrp="1"/>
          </p:cNvSpPr>
          <p:nvPr>
            <p:ph idx="1"/>
          </p:nvPr>
        </p:nvSpPr>
        <p:spPr/>
        <p:txBody>
          <a:bodyPr/>
          <a:lstStyle/>
          <a:p>
            <a:r>
              <a:rPr lang="en-US" dirty="0"/>
              <a:t>Really good group of student mentors</a:t>
            </a:r>
          </a:p>
          <a:p>
            <a:r>
              <a:rPr lang="en-US" dirty="0"/>
              <a:t>https://</a:t>
            </a:r>
            <a:r>
              <a:rPr lang="en-US" dirty="0" err="1"/>
              <a:t>csdiversity.byu.edu</a:t>
            </a:r>
            <a:r>
              <a:rPr lang="en-US" dirty="0"/>
              <a:t>/</a:t>
            </a:r>
          </a:p>
        </p:txBody>
      </p:sp>
      <p:pic>
        <p:nvPicPr>
          <p:cNvPr id="5" name="Picture 4" descr="A group of people smiling&#10;&#10;Description automatically generated">
            <a:extLst>
              <a:ext uri="{FF2B5EF4-FFF2-40B4-BE49-F238E27FC236}">
                <a16:creationId xmlns:a16="http://schemas.microsoft.com/office/drawing/2014/main" id="{0F55F72D-7EE9-1BFD-0832-6597C65981CD}"/>
              </a:ext>
            </a:extLst>
          </p:cNvPr>
          <p:cNvPicPr>
            <a:picLocks noChangeAspect="1"/>
          </p:cNvPicPr>
          <p:nvPr/>
        </p:nvPicPr>
        <p:blipFill>
          <a:blip r:embed="rId2"/>
          <a:stretch>
            <a:fillRect/>
          </a:stretch>
        </p:blipFill>
        <p:spPr>
          <a:xfrm>
            <a:off x="1054100" y="3277166"/>
            <a:ext cx="10144826" cy="2577533"/>
          </a:xfrm>
          <a:prstGeom prst="rect">
            <a:avLst/>
          </a:prstGeom>
        </p:spPr>
      </p:pic>
    </p:spTree>
    <p:extLst>
      <p:ext uri="{BB962C8B-B14F-4D97-AF65-F5344CB8AC3E}">
        <p14:creationId xmlns:p14="http://schemas.microsoft.com/office/powerpoint/2010/main" val="54446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spTree>
    <p:extLst>
      <p:ext uri="{BB962C8B-B14F-4D97-AF65-F5344CB8AC3E}">
        <p14:creationId xmlns:p14="http://schemas.microsoft.com/office/powerpoint/2010/main" val="19942274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a:p>
            <a:r>
              <a:rPr lang="en-US" dirty="0"/>
              <a:t>Instructors</a:t>
            </a:r>
          </a:p>
          <a:p>
            <a:r>
              <a:rPr lang="en-US" dirty="0"/>
              <a:t>TAs</a:t>
            </a:r>
          </a:p>
          <a:p>
            <a:r>
              <a:rPr lang="en-US" dirty="0"/>
              <a:t>CS Belonging Office</a:t>
            </a:r>
          </a:p>
          <a:p>
            <a:r>
              <a:rPr lang="en-US" dirty="0"/>
              <a:t>Textbook</a:t>
            </a:r>
          </a:p>
        </p:txBody>
      </p:sp>
    </p:spTree>
    <p:extLst>
      <p:ext uri="{BB962C8B-B14F-4D97-AF65-F5344CB8AC3E}">
        <p14:creationId xmlns:p14="http://schemas.microsoft.com/office/powerpoint/2010/main" val="2032453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a:t>
            </a:r>
          </a:p>
        </p:txBody>
      </p:sp>
      <p:sp>
        <p:nvSpPr>
          <p:cNvPr id="9" name="Content Placeholder 8">
            <a:extLst>
              <a:ext uri="{FF2B5EF4-FFF2-40B4-BE49-F238E27FC236}">
                <a16:creationId xmlns:a16="http://schemas.microsoft.com/office/drawing/2014/main" id="{40DDEED0-392B-BD49-B96F-CDE3F63625C2}"/>
              </a:ext>
            </a:extLst>
          </p:cNvPr>
          <p:cNvSpPr>
            <a:spLocks noGrp="1"/>
          </p:cNvSpPr>
          <p:nvPr>
            <p:ph idx="1"/>
          </p:nvPr>
        </p:nvSpPr>
        <p:spPr/>
        <p:txBody>
          <a:bodyPr>
            <a:normAutofit/>
          </a:bodyPr>
          <a:lstStyle/>
          <a:p>
            <a:r>
              <a:rPr lang="en-US" dirty="0"/>
              <a:t>Good book</a:t>
            </a:r>
          </a:p>
          <a:p>
            <a:r>
              <a:rPr lang="en-US" dirty="0"/>
              <a:t>Way too expensive</a:t>
            </a:r>
          </a:p>
          <a:p>
            <a:r>
              <a:rPr lang="en-US" dirty="0"/>
              <a:t>After the semester, use Wikipedia, YouTube, </a:t>
            </a:r>
            <a:r>
              <a:rPr lang="en-US" dirty="0" err="1"/>
              <a:t>ChatGPT</a:t>
            </a:r>
            <a:r>
              <a:rPr lang="en-US" dirty="0"/>
              <a:t>, or online tutorials</a:t>
            </a:r>
          </a:p>
          <a:p>
            <a:r>
              <a:rPr lang="en-US" dirty="0"/>
              <a:t>We suggest renting the textbook or buying the pdf</a:t>
            </a:r>
          </a:p>
          <a:p>
            <a:r>
              <a:rPr lang="en-US" dirty="0"/>
              <a:t>Can you use</a:t>
            </a:r>
          </a:p>
          <a:p>
            <a:pPr lvl="1"/>
            <a:r>
              <a:rPr lang="en-US" dirty="0"/>
              <a:t>the 7</a:t>
            </a:r>
            <a:r>
              <a:rPr lang="en-US" baseline="30000" dirty="0"/>
              <a:t>th</a:t>
            </a:r>
            <a:r>
              <a:rPr lang="en-US" dirty="0"/>
              <a:t> edition?</a:t>
            </a:r>
          </a:p>
          <a:p>
            <a:pPr lvl="1"/>
            <a:r>
              <a:rPr lang="en-US" dirty="0"/>
              <a:t>the international edition? </a:t>
            </a:r>
          </a:p>
        </p:txBody>
      </p:sp>
    </p:spTree>
    <p:extLst>
      <p:ext uri="{BB962C8B-B14F-4D97-AF65-F5344CB8AC3E}">
        <p14:creationId xmlns:p14="http://schemas.microsoft.com/office/powerpoint/2010/main" val="4841256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5EE86D-C4E9-A0A2-5F1D-FE050C3763F5}"/>
              </a:ext>
            </a:extLst>
          </p:cNvPr>
          <p:cNvSpPr>
            <a:spLocks noGrp="1"/>
          </p:cNvSpPr>
          <p:nvPr>
            <p:ph type="title"/>
          </p:nvPr>
        </p:nvSpPr>
        <p:spPr/>
        <p:txBody>
          <a:bodyPr/>
          <a:lstStyle/>
          <a:p>
            <a:r>
              <a:rPr lang="en-US" dirty="0"/>
              <a:t>Course Resources</a:t>
            </a:r>
          </a:p>
        </p:txBody>
      </p:sp>
      <p:sp>
        <p:nvSpPr>
          <p:cNvPr id="5" name="Content Placeholder 4">
            <a:extLst>
              <a:ext uri="{FF2B5EF4-FFF2-40B4-BE49-F238E27FC236}">
                <a16:creationId xmlns:a16="http://schemas.microsoft.com/office/drawing/2014/main" id="{761D2E81-F126-0B74-D825-722439FDB3F5}"/>
              </a:ext>
            </a:extLst>
          </p:cNvPr>
          <p:cNvSpPr>
            <a:spLocks noGrp="1"/>
          </p:cNvSpPr>
          <p:nvPr>
            <p:ph idx="1"/>
          </p:nvPr>
        </p:nvSpPr>
        <p:spPr/>
        <p:txBody>
          <a:bodyPr/>
          <a:lstStyle/>
          <a:p>
            <a:r>
              <a:rPr lang="en-US" dirty="0"/>
              <a:t>Exceptions</a:t>
            </a:r>
          </a:p>
          <a:p>
            <a:r>
              <a:rPr lang="en-US" dirty="0"/>
              <a:t>Discord</a:t>
            </a:r>
          </a:p>
          <a:p>
            <a:r>
              <a:rPr lang="en-US" dirty="0"/>
              <a:t>Instructors</a:t>
            </a:r>
          </a:p>
          <a:p>
            <a:r>
              <a:rPr lang="en-US" dirty="0"/>
              <a:t>TAs</a:t>
            </a:r>
          </a:p>
          <a:p>
            <a:r>
              <a:rPr lang="en-US" dirty="0"/>
              <a:t>CS Belonging Office</a:t>
            </a:r>
          </a:p>
          <a:p>
            <a:r>
              <a:rPr lang="en-US" dirty="0"/>
              <a:t>Textbook</a:t>
            </a:r>
          </a:p>
          <a:p>
            <a:r>
              <a:rPr lang="en-US" dirty="0"/>
              <a:t>Zoom live access and zoom recordings</a:t>
            </a:r>
          </a:p>
        </p:txBody>
      </p:sp>
    </p:spTree>
    <p:extLst>
      <p:ext uri="{BB962C8B-B14F-4D97-AF65-F5344CB8AC3E}">
        <p14:creationId xmlns:p14="http://schemas.microsoft.com/office/powerpoint/2010/main" val="1561360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Blended Class Structure</a:t>
            </a:r>
          </a:p>
        </p:txBody>
      </p:sp>
      <p:sp>
        <p:nvSpPr>
          <p:cNvPr id="3" name="Content Placeholder 2"/>
          <p:cNvSpPr>
            <a:spLocks noGrp="1"/>
          </p:cNvSpPr>
          <p:nvPr>
            <p:ph idx="1"/>
          </p:nvPr>
        </p:nvSpPr>
        <p:spPr/>
        <p:txBody>
          <a:bodyPr>
            <a:normAutofit/>
          </a:bodyPr>
          <a:lstStyle/>
          <a:p>
            <a:r>
              <a:rPr lang="en-US" sz="3200" dirty="0"/>
              <a:t>We’ll stream every lecture on zoom</a:t>
            </a:r>
          </a:p>
          <a:p>
            <a:pPr lvl="1"/>
            <a:r>
              <a:rPr lang="en-US" sz="2800" dirty="0"/>
              <a:t>In case you can’t make it to class</a:t>
            </a:r>
          </a:p>
          <a:p>
            <a:pPr lvl="1"/>
            <a:r>
              <a:rPr lang="en-US" sz="2800" dirty="0"/>
              <a:t>A TA will monitor the chat and help answer questions</a:t>
            </a:r>
          </a:p>
          <a:p>
            <a:r>
              <a:rPr lang="en-US" sz="3200" dirty="0"/>
              <a:t>But we strongly encourage in class attendance</a:t>
            </a:r>
          </a:p>
          <a:p>
            <a:r>
              <a:rPr lang="en-US" sz="3200" dirty="0"/>
              <a:t>We’ll try to remember to record each lecture</a:t>
            </a:r>
          </a:p>
          <a:p>
            <a:pPr lvl="1"/>
            <a:r>
              <a:rPr lang="en-US" sz="2800" dirty="0"/>
              <a:t>Please request a link to the recording if you need it</a:t>
            </a:r>
          </a:p>
          <a:p>
            <a:pPr lvl="1"/>
            <a:r>
              <a:rPr lang="en-US" sz="2800" dirty="0"/>
              <a:t>We might forget … BYU no longer allows us to automatically record zoom meetings</a:t>
            </a:r>
            <a:endParaRPr lang="en-US" dirty="0"/>
          </a:p>
          <a:p>
            <a:pPr lvl="1"/>
            <a:endParaRPr lang="en-US" sz="2400" dirty="0"/>
          </a:p>
          <a:p>
            <a:pPr lvl="1"/>
            <a:endParaRPr lang="en-US" sz="2400" dirty="0"/>
          </a:p>
        </p:txBody>
      </p:sp>
    </p:spTree>
    <p:extLst>
      <p:ext uri="{BB962C8B-B14F-4D97-AF65-F5344CB8AC3E}">
        <p14:creationId xmlns:p14="http://schemas.microsoft.com/office/powerpoint/2010/main" val="2535276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Blended Class Structure</a:t>
            </a:r>
          </a:p>
        </p:txBody>
      </p:sp>
      <p:sp>
        <p:nvSpPr>
          <p:cNvPr id="3" name="Content Placeholder 2"/>
          <p:cNvSpPr>
            <a:spLocks noGrp="1"/>
          </p:cNvSpPr>
          <p:nvPr>
            <p:ph idx="1"/>
          </p:nvPr>
        </p:nvSpPr>
        <p:spPr/>
        <p:txBody>
          <a:bodyPr>
            <a:normAutofit/>
          </a:bodyPr>
          <a:lstStyle/>
          <a:p>
            <a:r>
              <a:rPr lang="en-US" sz="3200" dirty="0"/>
              <a:t>We’ll stream every lecture on zoom</a:t>
            </a:r>
          </a:p>
          <a:p>
            <a:pPr lvl="1"/>
            <a:r>
              <a:rPr lang="en-US" sz="2800" dirty="0"/>
              <a:t>In case you can’t make it to class</a:t>
            </a:r>
          </a:p>
          <a:p>
            <a:pPr lvl="1"/>
            <a:r>
              <a:rPr lang="en-US" sz="2800" dirty="0"/>
              <a:t>A TA will monitor the chat and help answer questions</a:t>
            </a:r>
          </a:p>
          <a:p>
            <a:r>
              <a:rPr lang="en-US" sz="3200" dirty="0"/>
              <a:t>But we strongly encourage in class attendance</a:t>
            </a:r>
          </a:p>
          <a:p>
            <a:r>
              <a:rPr lang="en-US" sz="3200" dirty="0"/>
              <a:t>We’ll try to remember to record each lecture</a:t>
            </a:r>
          </a:p>
          <a:p>
            <a:pPr lvl="1"/>
            <a:r>
              <a:rPr lang="en-US" sz="2800" dirty="0"/>
              <a:t>Please request a link to the recording if you need it</a:t>
            </a:r>
          </a:p>
          <a:p>
            <a:pPr lvl="1"/>
            <a:r>
              <a:rPr lang="en-US" sz="2800" dirty="0"/>
              <a:t>We might forget … BYU no longer allows us to automatically record zoom meetings</a:t>
            </a:r>
          </a:p>
          <a:p>
            <a:r>
              <a:rPr lang="en-US" dirty="0"/>
              <a:t>Linked pinned to Discord #quick-links channel</a:t>
            </a:r>
          </a:p>
          <a:p>
            <a:pPr lvl="1"/>
            <a:endParaRPr lang="en-US" sz="2400" dirty="0"/>
          </a:p>
          <a:p>
            <a:pPr lvl="1"/>
            <a:endParaRPr lang="en-US" sz="2400" dirty="0"/>
          </a:p>
        </p:txBody>
      </p:sp>
      <p:pic>
        <p:nvPicPr>
          <p:cNvPr id="4" name="Picture 3" descr="A screenshot of a phone&#10;&#10;Description automatically generated">
            <a:extLst>
              <a:ext uri="{FF2B5EF4-FFF2-40B4-BE49-F238E27FC236}">
                <a16:creationId xmlns:a16="http://schemas.microsoft.com/office/drawing/2014/main" id="{89FDBC24-A1BA-D8DF-C56C-1E4DED2371C4}"/>
              </a:ext>
            </a:extLst>
          </p:cNvPr>
          <p:cNvPicPr>
            <a:picLocks noChangeAspect="1"/>
          </p:cNvPicPr>
          <p:nvPr/>
        </p:nvPicPr>
        <p:blipFill>
          <a:blip r:embed="rId3"/>
          <a:stretch>
            <a:fillRect/>
          </a:stretch>
        </p:blipFill>
        <p:spPr>
          <a:xfrm>
            <a:off x="8674100" y="0"/>
            <a:ext cx="3175000" cy="1511300"/>
          </a:xfrm>
          <a:prstGeom prst="rect">
            <a:avLst/>
          </a:prstGeom>
        </p:spPr>
      </p:pic>
      <p:sp>
        <p:nvSpPr>
          <p:cNvPr id="5" name="Rectangle 4">
            <a:extLst>
              <a:ext uri="{FF2B5EF4-FFF2-40B4-BE49-F238E27FC236}">
                <a16:creationId xmlns:a16="http://schemas.microsoft.com/office/drawing/2014/main" id="{43B3FB1A-F360-3555-CC49-54531912D7F3}"/>
              </a:ext>
            </a:extLst>
          </p:cNvPr>
          <p:cNvSpPr/>
          <p:nvPr/>
        </p:nvSpPr>
        <p:spPr>
          <a:xfrm>
            <a:off x="8597900" y="850901"/>
            <a:ext cx="3251200" cy="5207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20367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C2714B-5797-8960-6B92-C4BFFD73773D}"/>
              </a:ext>
            </a:extLst>
          </p:cNvPr>
          <p:cNvSpPr>
            <a:spLocks noGrp="1"/>
          </p:cNvSpPr>
          <p:nvPr>
            <p:ph type="title"/>
          </p:nvPr>
        </p:nvSpPr>
        <p:spPr/>
        <p:txBody>
          <a:bodyPr/>
          <a:lstStyle/>
          <a:p>
            <a:r>
              <a:rPr lang="en-US" dirty="0"/>
              <a:t>Make your life better</a:t>
            </a:r>
          </a:p>
        </p:txBody>
      </p:sp>
      <p:sp>
        <p:nvSpPr>
          <p:cNvPr id="5" name="Text Placeholder 4">
            <a:extLst>
              <a:ext uri="{FF2B5EF4-FFF2-40B4-BE49-F238E27FC236}">
                <a16:creationId xmlns:a16="http://schemas.microsoft.com/office/drawing/2014/main" id="{682E33A5-A142-ABBC-87C9-EBD4BF79CE10}"/>
              </a:ext>
            </a:extLst>
          </p:cNvPr>
          <p:cNvSpPr>
            <a:spLocks noGrp="1"/>
          </p:cNvSpPr>
          <p:nvPr>
            <p:ph type="body" idx="1"/>
          </p:nvPr>
        </p:nvSpPr>
        <p:spPr/>
        <p:txBody>
          <a:bodyPr/>
          <a:lstStyle/>
          <a:p>
            <a:r>
              <a:rPr lang="en-US" dirty="0"/>
              <a:t>Best practices for succeeding in class</a:t>
            </a:r>
          </a:p>
        </p:txBody>
      </p:sp>
    </p:spTree>
    <p:extLst>
      <p:ext uri="{BB962C8B-B14F-4D97-AF65-F5344CB8AC3E}">
        <p14:creationId xmlns:p14="http://schemas.microsoft.com/office/powerpoint/2010/main" val="5481982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1</a:t>
            </a:r>
          </a:p>
        </p:txBody>
      </p:sp>
      <p:sp>
        <p:nvSpPr>
          <p:cNvPr id="3" name="Content Placeholder 2"/>
          <p:cNvSpPr>
            <a:spLocks noGrp="1"/>
          </p:cNvSpPr>
          <p:nvPr>
            <p:ph idx="1"/>
          </p:nvPr>
        </p:nvSpPr>
        <p:spPr/>
        <p:txBody>
          <a:bodyPr>
            <a:normAutofit/>
          </a:bodyPr>
          <a:lstStyle/>
          <a:p>
            <a:r>
              <a:rPr lang="en-US" sz="2800" dirty="0"/>
              <a:t>Test-Driven or Iterative Development</a:t>
            </a:r>
          </a:p>
          <a:p>
            <a:pPr lvl="1"/>
            <a:r>
              <a:rPr lang="en-US" sz="2400" i="1" dirty="0"/>
              <a:t>Essence:</a:t>
            </a:r>
            <a:r>
              <a:rPr lang="en-US" sz="2400" dirty="0"/>
              <a:t> write unit tests before coding small parts of the system</a:t>
            </a:r>
          </a:p>
          <a:p>
            <a:pPr lvl="1"/>
            <a:r>
              <a:rPr lang="en-US" sz="2400" i="1" dirty="0"/>
              <a:t>Pros</a:t>
            </a:r>
            <a:r>
              <a:rPr lang="en-US" sz="2400" dirty="0"/>
              <a:t>: prevents the 20-hour, weekend-killing “bugs”; results in better code organization; results in faster overall development</a:t>
            </a:r>
          </a:p>
          <a:p>
            <a:pPr lvl="1"/>
            <a:r>
              <a:rPr lang="en-US" sz="2400" i="1" dirty="0"/>
              <a:t>Cons</a:t>
            </a:r>
            <a:r>
              <a:rPr lang="en-US" sz="2400" dirty="0"/>
              <a:t>: you’ve probably never done it before and bad habits are hard to break; you’ll also probably think/feel you’re going slower – the truth is, debugging is always slower than testing</a:t>
            </a:r>
          </a:p>
          <a:p>
            <a:pPr lvl="1"/>
            <a:endParaRPr lang="en-US" sz="2400" dirty="0"/>
          </a:p>
          <a:p>
            <a:pPr lvl="1"/>
            <a:endParaRPr lang="en-US" sz="2400" dirty="0"/>
          </a:p>
        </p:txBody>
      </p:sp>
    </p:spTree>
    <p:extLst>
      <p:ext uri="{BB962C8B-B14F-4D97-AF65-F5344CB8AC3E}">
        <p14:creationId xmlns:p14="http://schemas.microsoft.com/office/powerpoint/2010/main" val="2282993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2</a:t>
            </a:r>
          </a:p>
        </p:txBody>
      </p:sp>
      <p:sp>
        <p:nvSpPr>
          <p:cNvPr id="3" name="Content Placeholder 2"/>
          <p:cNvSpPr>
            <a:spLocks noGrp="1"/>
          </p:cNvSpPr>
          <p:nvPr>
            <p:ph idx="1"/>
          </p:nvPr>
        </p:nvSpPr>
        <p:spPr/>
        <p:txBody>
          <a:bodyPr>
            <a:normAutofit/>
          </a:bodyPr>
          <a:lstStyle/>
          <a:p>
            <a:r>
              <a:rPr lang="en-US" sz="3200" dirty="0"/>
              <a:t>Community of practice</a:t>
            </a:r>
          </a:p>
          <a:p>
            <a:pPr lvl="1"/>
            <a:r>
              <a:rPr lang="en-US" sz="2400" dirty="0"/>
              <a:t>Look at each others code</a:t>
            </a:r>
          </a:p>
          <a:p>
            <a:pPr lvl="1"/>
            <a:r>
              <a:rPr lang="en-US" sz="2400" dirty="0"/>
              <a:t>Help each other debug</a:t>
            </a:r>
          </a:p>
          <a:p>
            <a:pPr lvl="1"/>
            <a:r>
              <a:rPr lang="en-US" sz="2400" dirty="0"/>
              <a:t>Design together</a:t>
            </a:r>
          </a:p>
          <a:p>
            <a:pPr lvl="1"/>
            <a:r>
              <a:rPr lang="en-US" sz="2400" dirty="0"/>
              <a:t>Follow the discord discussions for each project</a:t>
            </a:r>
          </a:p>
          <a:p>
            <a:r>
              <a:rPr lang="en-US" sz="2800" dirty="0"/>
              <a:t>But don’t copy each other’s code</a:t>
            </a:r>
          </a:p>
          <a:p>
            <a:pPr lvl="1"/>
            <a:endParaRPr lang="en-US" sz="2400" dirty="0"/>
          </a:p>
          <a:p>
            <a:pPr lvl="1"/>
            <a:endParaRPr lang="en-US" sz="2400" dirty="0"/>
          </a:p>
        </p:txBody>
      </p:sp>
    </p:spTree>
    <p:extLst>
      <p:ext uri="{BB962C8B-B14F-4D97-AF65-F5344CB8AC3E}">
        <p14:creationId xmlns:p14="http://schemas.microsoft.com/office/powerpoint/2010/main" val="3555997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3</a:t>
            </a:r>
          </a:p>
        </p:txBody>
      </p:sp>
      <p:sp>
        <p:nvSpPr>
          <p:cNvPr id="3" name="Content Placeholder 2"/>
          <p:cNvSpPr>
            <a:spLocks noGrp="1"/>
          </p:cNvSpPr>
          <p:nvPr>
            <p:ph idx="1"/>
          </p:nvPr>
        </p:nvSpPr>
        <p:spPr/>
        <p:txBody>
          <a:bodyPr>
            <a:normAutofit/>
          </a:bodyPr>
          <a:lstStyle/>
          <a:p>
            <a:r>
              <a:rPr lang="en-US" sz="3200" dirty="0"/>
              <a:t>Do the math part of the projects before writing code</a:t>
            </a:r>
          </a:p>
          <a:p>
            <a:pPr lvl="1"/>
            <a:r>
              <a:rPr lang="en-US" sz="2800" dirty="0"/>
              <a:t>Design your tests around the math part</a:t>
            </a:r>
          </a:p>
          <a:p>
            <a:pPr lvl="1"/>
            <a:r>
              <a:rPr lang="en-US" sz="2800" dirty="0"/>
              <a:t>Project 1 is way easier if you design the state machines first!</a:t>
            </a:r>
          </a:p>
          <a:p>
            <a:pPr lvl="1"/>
            <a:endParaRPr lang="en-US" sz="2800" dirty="0"/>
          </a:p>
          <a:p>
            <a:r>
              <a:rPr lang="en-US" i="1" dirty="0"/>
              <a:t>5 hours of programming can save you 30 minutes with pencil and paper</a:t>
            </a:r>
          </a:p>
          <a:p>
            <a:pPr lvl="1"/>
            <a:endParaRPr lang="en-US" sz="2400" dirty="0"/>
          </a:p>
        </p:txBody>
      </p:sp>
    </p:spTree>
    <p:extLst>
      <p:ext uri="{BB962C8B-B14F-4D97-AF65-F5344CB8AC3E}">
        <p14:creationId xmlns:p14="http://schemas.microsoft.com/office/powerpoint/2010/main" val="35285306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4</a:t>
            </a:r>
          </a:p>
        </p:txBody>
      </p:sp>
      <p:sp>
        <p:nvSpPr>
          <p:cNvPr id="3" name="Content Placeholder 2"/>
          <p:cNvSpPr>
            <a:spLocks noGrp="1"/>
          </p:cNvSpPr>
          <p:nvPr>
            <p:ph idx="1"/>
          </p:nvPr>
        </p:nvSpPr>
        <p:spPr/>
        <p:txBody>
          <a:bodyPr>
            <a:normAutofit/>
          </a:bodyPr>
          <a:lstStyle/>
          <a:p>
            <a:r>
              <a:rPr lang="en-US" sz="3200" dirty="0"/>
              <a:t>Make sure your code passes all Test Cases</a:t>
            </a:r>
          </a:p>
          <a:p>
            <a:pPr lvl="1"/>
            <a:r>
              <a:rPr lang="en-US" sz="2400" dirty="0"/>
              <a:t>We give you every test case used in </a:t>
            </a:r>
            <a:r>
              <a:rPr lang="en-US" sz="2400" dirty="0" err="1"/>
              <a:t>passoffs</a:t>
            </a:r>
            <a:r>
              <a:rPr lang="en-US" sz="2400" dirty="0"/>
              <a:t> by the TAs</a:t>
            </a:r>
          </a:p>
          <a:p>
            <a:pPr lvl="1"/>
            <a:r>
              <a:rPr lang="en-US" sz="2400" dirty="0"/>
              <a:t>Don’t share these … other semesters of CS 236 do not have access to the tests</a:t>
            </a:r>
          </a:p>
          <a:p>
            <a:pPr lvl="1"/>
            <a:endParaRPr lang="en-US" sz="2400" dirty="0"/>
          </a:p>
          <a:p>
            <a:pPr lvl="1"/>
            <a:endParaRPr lang="en-US" sz="2400" dirty="0"/>
          </a:p>
        </p:txBody>
      </p:sp>
      <p:sp>
        <p:nvSpPr>
          <p:cNvPr id="4" name="Rectangle 3">
            <a:extLst>
              <a:ext uri="{FF2B5EF4-FFF2-40B4-BE49-F238E27FC236}">
                <a16:creationId xmlns:a16="http://schemas.microsoft.com/office/drawing/2014/main" id="{07A88511-8630-4049-BB06-E036B80CEEE5}"/>
              </a:ext>
            </a:extLst>
          </p:cNvPr>
          <p:cNvSpPr/>
          <p:nvPr/>
        </p:nvSpPr>
        <p:spPr>
          <a:xfrm>
            <a:off x="1302544" y="2709473"/>
            <a:ext cx="10051256" cy="914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664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grpSp>
        <p:nvGrpSpPr>
          <p:cNvPr id="9" name="Group 8">
            <a:extLst>
              <a:ext uri="{FF2B5EF4-FFF2-40B4-BE49-F238E27FC236}">
                <a16:creationId xmlns:a16="http://schemas.microsoft.com/office/drawing/2014/main" id="{91AF28BF-8F12-52E7-0874-6FE165E0EDB5}"/>
              </a:ext>
            </a:extLst>
          </p:cNvPr>
          <p:cNvGrpSpPr/>
          <p:nvPr/>
        </p:nvGrpSpPr>
        <p:grpSpPr>
          <a:xfrm>
            <a:off x="215899" y="365125"/>
            <a:ext cx="8670638" cy="6632575"/>
            <a:chOff x="215899" y="365125"/>
            <a:chExt cx="8670638" cy="6632575"/>
          </a:xfrm>
        </p:grpSpPr>
        <p:pic>
          <p:nvPicPr>
            <p:cNvPr id="5" name="Picture 4" descr="A screenshot of a web page&#10;&#10;Description automatically generated">
              <a:extLst>
                <a:ext uri="{FF2B5EF4-FFF2-40B4-BE49-F238E27FC236}">
                  <a16:creationId xmlns:a16="http://schemas.microsoft.com/office/drawing/2014/main" id="{B171F82C-DD5F-6565-EDEE-D45C77B52D38}"/>
                </a:ext>
              </a:extLst>
            </p:cNvPr>
            <p:cNvPicPr>
              <a:picLocks noChangeAspect="1"/>
            </p:cNvPicPr>
            <p:nvPr/>
          </p:nvPicPr>
          <p:blipFill rotWithShape="1">
            <a:blip r:embed="rId3"/>
            <a:srcRect l="82063"/>
            <a:stretch/>
          </p:blipFill>
          <p:spPr>
            <a:xfrm>
              <a:off x="6096000" y="365125"/>
              <a:ext cx="2790537" cy="6632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CF663353-8995-2D29-8CF9-41BE7B230E62}"/>
                </a:ext>
              </a:extLst>
            </p:cNvPr>
            <p:cNvPicPr>
              <a:picLocks noChangeAspect="1"/>
            </p:cNvPicPr>
            <p:nvPr/>
          </p:nvPicPr>
          <p:blipFill rotWithShape="1">
            <a:blip r:embed="rId3"/>
            <a:srcRect r="62203"/>
            <a:stretch/>
          </p:blipFill>
          <p:spPr>
            <a:xfrm>
              <a:off x="215899" y="365125"/>
              <a:ext cx="5880101" cy="6632575"/>
            </a:xfrm>
            <a:prstGeom prst="rect">
              <a:avLst/>
            </a:prstGeom>
          </p:spPr>
        </p:pic>
      </p:grpSp>
      <p:sp>
        <p:nvSpPr>
          <p:cNvPr id="8" name="Rectangle 7">
            <a:extLst>
              <a:ext uri="{FF2B5EF4-FFF2-40B4-BE49-F238E27FC236}">
                <a16:creationId xmlns:a16="http://schemas.microsoft.com/office/drawing/2014/main" id="{4AA1677E-66D0-DBAF-A5B2-3AEA0A20960D}"/>
              </a:ext>
            </a:extLst>
          </p:cNvPr>
          <p:cNvSpPr/>
          <p:nvPr/>
        </p:nvSpPr>
        <p:spPr>
          <a:xfrm>
            <a:off x="285752" y="1270000"/>
            <a:ext cx="7458939"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0571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5</a:t>
            </a:r>
          </a:p>
        </p:txBody>
      </p:sp>
      <p:sp>
        <p:nvSpPr>
          <p:cNvPr id="3" name="Content Placeholder 2"/>
          <p:cNvSpPr>
            <a:spLocks noGrp="1"/>
          </p:cNvSpPr>
          <p:nvPr>
            <p:ph idx="1"/>
          </p:nvPr>
        </p:nvSpPr>
        <p:spPr/>
        <p:txBody>
          <a:bodyPr>
            <a:normAutofit/>
          </a:bodyPr>
          <a:lstStyle/>
          <a:p>
            <a:r>
              <a:rPr lang="en-US" sz="3200" dirty="0"/>
              <a:t>Read and watch before class whenever feasible</a:t>
            </a:r>
          </a:p>
          <a:p>
            <a:pPr lvl="1"/>
            <a:r>
              <a:rPr lang="en-US" dirty="0"/>
              <a:t>We</a:t>
            </a:r>
            <a:r>
              <a:rPr lang="en-US" sz="2400" dirty="0"/>
              <a:t>’ll let you know when we’ll assume you won’t have read before class</a:t>
            </a:r>
          </a:p>
          <a:p>
            <a:pPr lvl="1"/>
            <a:r>
              <a:rPr lang="en-US" dirty="0"/>
              <a:t>We</a:t>
            </a:r>
            <a:r>
              <a:rPr lang="en-US" sz="2400" dirty="0"/>
              <a:t> recognize that you won’t always succeed at pre-class prep, but please do your best</a:t>
            </a:r>
          </a:p>
          <a:p>
            <a:pPr lvl="1"/>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510174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6</a:t>
            </a:r>
          </a:p>
        </p:txBody>
      </p:sp>
      <p:sp>
        <p:nvSpPr>
          <p:cNvPr id="3" name="Content Placeholder 2"/>
          <p:cNvSpPr>
            <a:spLocks noGrp="1"/>
          </p:cNvSpPr>
          <p:nvPr>
            <p:ph idx="1"/>
          </p:nvPr>
        </p:nvSpPr>
        <p:spPr>
          <a:xfrm>
            <a:off x="838200" y="1825624"/>
            <a:ext cx="10515600" cy="5032375"/>
          </a:xfrm>
        </p:spPr>
        <p:txBody>
          <a:bodyPr>
            <a:normAutofit/>
          </a:bodyPr>
          <a:lstStyle/>
          <a:p>
            <a:r>
              <a:rPr lang="en-US" sz="3200" dirty="0">
                <a:highlight>
                  <a:srgbClr val="FFFF00"/>
                </a:highlight>
              </a:rPr>
              <a:t>When</a:t>
            </a:r>
            <a:r>
              <a:rPr lang="en-US" sz="3200" dirty="0"/>
              <a:t> to use Chat GPT and Copilot</a:t>
            </a:r>
          </a:p>
          <a:p>
            <a:pPr lvl="1"/>
            <a:r>
              <a:rPr lang="en-US" sz="3200" dirty="0"/>
              <a:t>Interpret compiler errors</a:t>
            </a:r>
          </a:p>
          <a:p>
            <a:pPr lvl="1"/>
            <a:r>
              <a:rPr lang="en-US" sz="3200" dirty="0"/>
              <a:t>Understand example code</a:t>
            </a:r>
          </a:p>
          <a:p>
            <a:pPr lvl="1"/>
            <a:r>
              <a:rPr lang="en-US" sz="3200" dirty="0"/>
              <a:t>Generate support code</a:t>
            </a:r>
          </a:p>
          <a:p>
            <a:pPr lvl="2"/>
            <a:r>
              <a:rPr lang="en-US" sz="2800" dirty="0"/>
              <a:t>opening and accessing files</a:t>
            </a:r>
          </a:p>
          <a:p>
            <a:pPr lvl="2"/>
            <a:r>
              <a:rPr lang="en-US" sz="2800" dirty="0"/>
              <a:t>using exception handling</a:t>
            </a:r>
            <a:endParaRPr lang="en-US" sz="2400" dirty="0"/>
          </a:p>
          <a:p>
            <a:pPr lvl="1"/>
            <a:r>
              <a:rPr lang="en-US" sz="3200" dirty="0"/>
              <a:t>Give examples or explanations of math</a:t>
            </a:r>
          </a:p>
        </p:txBody>
      </p:sp>
    </p:spTree>
    <p:extLst>
      <p:ext uri="{BB962C8B-B14F-4D97-AF65-F5344CB8AC3E}">
        <p14:creationId xmlns:p14="http://schemas.microsoft.com/office/powerpoint/2010/main" val="874044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7</a:t>
            </a:r>
          </a:p>
        </p:txBody>
      </p:sp>
      <p:sp>
        <p:nvSpPr>
          <p:cNvPr id="3" name="Content Placeholder 2"/>
          <p:cNvSpPr>
            <a:spLocks noGrp="1"/>
          </p:cNvSpPr>
          <p:nvPr>
            <p:ph idx="1"/>
          </p:nvPr>
        </p:nvSpPr>
        <p:spPr>
          <a:xfrm>
            <a:off x="838200" y="1825624"/>
            <a:ext cx="10515600" cy="5032375"/>
          </a:xfrm>
        </p:spPr>
        <p:txBody>
          <a:bodyPr>
            <a:normAutofit/>
          </a:bodyPr>
          <a:lstStyle/>
          <a:p>
            <a:r>
              <a:rPr lang="en-US" sz="3200" dirty="0">
                <a:highlight>
                  <a:srgbClr val="FFFF00"/>
                </a:highlight>
              </a:rPr>
              <a:t>How</a:t>
            </a:r>
            <a:r>
              <a:rPr lang="en-US" sz="3200" dirty="0"/>
              <a:t> to use Chat GPT and Copilot</a:t>
            </a:r>
          </a:p>
          <a:p>
            <a:pPr lvl="1"/>
            <a:r>
              <a:rPr lang="en-US" sz="3200" dirty="0"/>
              <a:t>Ask it to respond as if it were a class tutor</a:t>
            </a:r>
          </a:p>
          <a:p>
            <a:pPr lvl="1"/>
            <a:r>
              <a:rPr lang="en-US" sz="3200" dirty="0"/>
              <a:t>Ask it to show you alternate ways of solving a problem</a:t>
            </a:r>
          </a:p>
          <a:p>
            <a:pPr lvl="1"/>
            <a:r>
              <a:rPr lang="en-US" sz="3200" dirty="0"/>
              <a:t>Ask follow up questions</a:t>
            </a:r>
          </a:p>
          <a:p>
            <a:pPr lvl="1"/>
            <a:r>
              <a:rPr lang="en-US" sz="3200" dirty="0"/>
              <a:t>Ask for clarifications</a:t>
            </a:r>
          </a:p>
          <a:p>
            <a:pPr lvl="1"/>
            <a:r>
              <a:rPr lang="en-US" sz="3200" dirty="0"/>
              <a:t>Ask for incorrect ways of solving a problem and why they are wrong</a:t>
            </a:r>
          </a:p>
        </p:txBody>
      </p:sp>
      <p:sp>
        <p:nvSpPr>
          <p:cNvPr id="4" name="TextBox 3">
            <a:extLst>
              <a:ext uri="{FF2B5EF4-FFF2-40B4-BE49-F238E27FC236}">
                <a16:creationId xmlns:a16="http://schemas.microsoft.com/office/drawing/2014/main" id="{D534C5AC-0329-0ECB-855E-9926E63F5658}"/>
              </a:ext>
            </a:extLst>
          </p:cNvPr>
          <p:cNvSpPr txBox="1"/>
          <p:nvPr/>
        </p:nvSpPr>
        <p:spPr>
          <a:xfrm>
            <a:off x="617536" y="5298380"/>
            <a:ext cx="10571164" cy="1384995"/>
          </a:xfrm>
          <a:prstGeom prst="rect">
            <a:avLst/>
          </a:prstGeom>
          <a:solidFill>
            <a:schemeClr val="accent6">
              <a:lumMod val="20000"/>
              <a:lumOff val="80000"/>
            </a:schemeClr>
          </a:solidFill>
        </p:spPr>
        <p:txBody>
          <a:bodyPr wrap="none" rtlCol="0">
            <a:spAutoFit/>
          </a:bodyPr>
          <a:lstStyle/>
          <a:p>
            <a:pPr marL="285750" indent="-285750">
              <a:buFont typeface="Arial" panose="020B0604020202020204" pitchFamily="34" charset="0"/>
              <a:buChar char="•"/>
            </a:pPr>
            <a:r>
              <a:rPr lang="en-US" sz="2800" dirty="0"/>
              <a:t>Try to remember that your job is to learn so focus queries on learning</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Try not to get too hung up on just getting the assignment finished</a:t>
            </a:r>
          </a:p>
        </p:txBody>
      </p:sp>
    </p:spTree>
    <p:extLst>
      <p:ext uri="{BB962C8B-B14F-4D97-AF65-F5344CB8AC3E}">
        <p14:creationId xmlns:p14="http://schemas.microsoft.com/office/powerpoint/2010/main" val="35520848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life Better – Part 8</a:t>
            </a:r>
          </a:p>
        </p:txBody>
      </p:sp>
      <p:sp>
        <p:nvSpPr>
          <p:cNvPr id="3" name="Content Placeholder 2"/>
          <p:cNvSpPr>
            <a:spLocks noGrp="1"/>
          </p:cNvSpPr>
          <p:nvPr>
            <p:ph idx="1"/>
          </p:nvPr>
        </p:nvSpPr>
        <p:spPr>
          <a:xfrm>
            <a:off x="838200" y="1825624"/>
            <a:ext cx="10515600" cy="5032375"/>
          </a:xfrm>
        </p:spPr>
        <p:txBody>
          <a:bodyPr>
            <a:normAutofit/>
          </a:bodyPr>
          <a:lstStyle/>
          <a:p>
            <a:r>
              <a:rPr lang="en-US" sz="3200" dirty="0"/>
              <a:t>When </a:t>
            </a:r>
            <a:r>
              <a:rPr lang="en-US" sz="3200" dirty="0">
                <a:highlight>
                  <a:srgbClr val="FFFF00"/>
                </a:highlight>
              </a:rPr>
              <a:t>not</a:t>
            </a:r>
            <a:r>
              <a:rPr lang="en-US" sz="3200" dirty="0"/>
              <a:t> to use Chat GPT</a:t>
            </a:r>
          </a:p>
          <a:p>
            <a:pPr lvl="1"/>
            <a:r>
              <a:rPr lang="en-US" sz="2800" dirty="0"/>
              <a:t>Don’t use it to generate your code</a:t>
            </a:r>
          </a:p>
          <a:p>
            <a:pPr lvl="1"/>
            <a:r>
              <a:rPr lang="en-US" sz="2800" dirty="0"/>
              <a:t>Don’t use it exclusively – also use </a:t>
            </a:r>
            <a:r>
              <a:rPr lang="en-US" sz="2800" dirty="0" err="1"/>
              <a:t>stackoverflow</a:t>
            </a:r>
            <a:r>
              <a:rPr lang="en-US" sz="2800" dirty="0"/>
              <a:t>, geeks for geeks</a:t>
            </a:r>
          </a:p>
          <a:p>
            <a:pPr lvl="1"/>
            <a:r>
              <a:rPr lang="en-US" sz="2800" dirty="0"/>
              <a:t>Don’t have it solve your homework problems</a:t>
            </a:r>
          </a:p>
          <a:p>
            <a:pPr lvl="1"/>
            <a:r>
              <a:rPr lang="en-US" sz="2800" dirty="0"/>
              <a:t>Don’t use it on exams</a:t>
            </a:r>
            <a:endParaRPr lang="en-US" sz="2400" dirty="0"/>
          </a:p>
          <a:p>
            <a:pPr lvl="1"/>
            <a:endParaRPr lang="en-US" sz="2400" dirty="0"/>
          </a:p>
          <a:p>
            <a:pPr lvl="1"/>
            <a:endParaRPr lang="en-US" sz="2400" dirty="0"/>
          </a:p>
        </p:txBody>
      </p:sp>
    </p:spTree>
    <p:extLst>
      <p:ext uri="{BB962C8B-B14F-4D97-AF65-F5344CB8AC3E}">
        <p14:creationId xmlns:p14="http://schemas.microsoft.com/office/powerpoint/2010/main" val="371418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Assignments</a:t>
            </a:r>
          </a:p>
        </p:txBody>
      </p:sp>
      <p:sp>
        <p:nvSpPr>
          <p:cNvPr id="3" name="Content Placeholder 2"/>
          <p:cNvSpPr>
            <a:spLocks noGrp="1"/>
          </p:cNvSpPr>
          <p:nvPr>
            <p:ph idx="1"/>
          </p:nvPr>
        </p:nvSpPr>
        <p:spPr/>
        <p:txBody>
          <a:bodyPr/>
          <a:lstStyle/>
          <a:p>
            <a:r>
              <a:rPr lang="en-US" dirty="0"/>
              <a:t>5 Projects – all connected; the final project is one large system</a:t>
            </a:r>
          </a:p>
          <a:p>
            <a:r>
              <a:rPr lang="en-US" dirty="0"/>
              <a:t>~26 HWs – due on Monday, Wednesday, or Friday</a:t>
            </a:r>
          </a:p>
          <a:p>
            <a:r>
              <a:rPr lang="en-US" dirty="0"/>
              <a:t>1 Midterm</a:t>
            </a:r>
          </a:p>
          <a:p>
            <a:r>
              <a:rPr lang="en-US" dirty="0"/>
              <a:t>1 Final Exam – cumulative</a:t>
            </a:r>
          </a:p>
        </p:txBody>
      </p:sp>
      <p:grpSp>
        <p:nvGrpSpPr>
          <p:cNvPr id="9" name="Group 8">
            <a:extLst>
              <a:ext uri="{FF2B5EF4-FFF2-40B4-BE49-F238E27FC236}">
                <a16:creationId xmlns:a16="http://schemas.microsoft.com/office/drawing/2014/main" id="{91AF28BF-8F12-52E7-0874-6FE165E0EDB5}"/>
              </a:ext>
            </a:extLst>
          </p:cNvPr>
          <p:cNvGrpSpPr/>
          <p:nvPr/>
        </p:nvGrpSpPr>
        <p:grpSpPr>
          <a:xfrm>
            <a:off x="215899" y="365125"/>
            <a:ext cx="8670638" cy="6632575"/>
            <a:chOff x="215899" y="365125"/>
            <a:chExt cx="8670638" cy="6632575"/>
          </a:xfrm>
        </p:grpSpPr>
        <p:pic>
          <p:nvPicPr>
            <p:cNvPr id="5" name="Picture 4" descr="A screenshot of a web page&#10;&#10;Description automatically generated">
              <a:extLst>
                <a:ext uri="{FF2B5EF4-FFF2-40B4-BE49-F238E27FC236}">
                  <a16:creationId xmlns:a16="http://schemas.microsoft.com/office/drawing/2014/main" id="{B171F82C-DD5F-6565-EDEE-D45C77B52D38}"/>
                </a:ext>
              </a:extLst>
            </p:cNvPr>
            <p:cNvPicPr>
              <a:picLocks noChangeAspect="1"/>
            </p:cNvPicPr>
            <p:nvPr/>
          </p:nvPicPr>
          <p:blipFill rotWithShape="1">
            <a:blip r:embed="rId3"/>
            <a:srcRect l="82063"/>
            <a:stretch/>
          </p:blipFill>
          <p:spPr>
            <a:xfrm>
              <a:off x="6096000" y="365125"/>
              <a:ext cx="2790537" cy="6632575"/>
            </a:xfrm>
            <a:prstGeom prst="rect">
              <a:avLst/>
            </a:prstGeom>
          </p:spPr>
        </p:pic>
        <p:pic>
          <p:nvPicPr>
            <p:cNvPr id="6" name="Picture 5" descr="A screenshot of a web page&#10;&#10;Description automatically generated">
              <a:extLst>
                <a:ext uri="{FF2B5EF4-FFF2-40B4-BE49-F238E27FC236}">
                  <a16:creationId xmlns:a16="http://schemas.microsoft.com/office/drawing/2014/main" id="{CF663353-8995-2D29-8CF9-41BE7B230E62}"/>
                </a:ext>
              </a:extLst>
            </p:cNvPr>
            <p:cNvPicPr>
              <a:picLocks noChangeAspect="1"/>
            </p:cNvPicPr>
            <p:nvPr/>
          </p:nvPicPr>
          <p:blipFill rotWithShape="1">
            <a:blip r:embed="rId3"/>
            <a:srcRect r="62203"/>
            <a:stretch/>
          </p:blipFill>
          <p:spPr>
            <a:xfrm>
              <a:off x="215899" y="365125"/>
              <a:ext cx="5880101" cy="6632575"/>
            </a:xfrm>
            <a:prstGeom prst="rect">
              <a:avLst/>
            </a:prstGeom>
          </p:spPr>
        </p:pic>
      </p:grpSp>
      <p:sp>
        <p:nvSpPr>
          <p:cNvPr id="8" name="Rectangle 7">
            <a:extLst>
              <a:ext uri="{FF2B5EF4-FFF2-40B4-BE49-F238E27FC236}">
                <a16:creationId xmlns:a16="http://schemas.microsoft.com/office/drawing/2014/main" id="{4AA1677E-66D0-DBAF-A5B2-3AEA0A20960D}"/>
              </a:ext>
            </a:extLst>
          </p:cNvPr>
          <p:cNvSpPr/>
          <p:nvPr/>
        </p:nvSpPr>
        <p:spPr>
          <a:xfrm>
            <a:off x="215899" y="1927154"/>
            <a:ext cx="7458939" cy="4318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54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6005</TotalTime>
  <Words>2589</Words>
  <Application>Microsoft Macintosh PowerPoint</Application>
  <PresentationFormat>Widescreen</PresentationFormat>
  <Paragraphs>376</Paragraphs>
  <Slides>83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83</vt:i4>
      </vt:variant>
    </vt:vector>
  </HeadingPairs>
  <TitlesOfParts>
    <vt:vector size="87" baseType="lpstr">
      <vt:lpstr>Arial</vt:lpstr>
      <vt:lpstr>Calibri</vt:lpstr>
      <vt:lpstr>Calibri Light</vt:lpstr>
      <vt:lpstr>Office Theme</vt:lpstr>
      <vt:lpstr>CS236</vt:lpstr>
      <vt:lpstr>Course Goals – Math Concepts for CS</vt:lpstr>
      <vt:lpstr>Course Goals – Math Concepts for CS</vt:lpstr>
      <vt:lpstr>PowerPoint Presentation</vt:lpstr>
      <vt:lpstr>PowerPoint Presentation</vt:lpstr>
      <vt:lpstr>Assignments and Grades</vt:lpstr>
      <vt:lpstr>Course Assignments</vt:lpstr>
      <vt:lpstr>Course Assignments</vt:lpstr>
      <vt:lpstr>Course Assignments</vt:lpstr>
      <vt:lpstr>Course Assignments</vt:lpstr>
      <vt:lpstr>Course Assignments</vt:lpstr>
      <vt:lpstr>Course Assignments</vt:lpstr>
      <vt:lpstr>PowerPoint Presentation</vt:lpstr>
      <vt:lpstr>Learning Suite: Things to Notice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Projects</vt:lpstr>
      <vt:lpstr>PowerPoint Presentation</vt:lpstr>
      <vt:lpstr>PowerPoint Presentation</vt:lpstr>
      <vt:lpstr>Semester-Long Project: Create a Datalog Interpreter</vt:lpstr>
      <vt:lpstr>Semester-Long Project: Create a Datalog Interpreter</vt:lpstr>
      <vt:lpstr>Project 0</vt:lpstr>
      <vt:lpstr>Project 0</vt:lpstr>
      <vt:lpstr>Project 0</vt:lpstr>
      <vt:lpstr>Project 0</vt:lpstr>
      <vt:lpstr>Project 0</vt:lpstr>
      <vt:lpstr>Project 0 “Installfest”</vt:lpstr>
      <vt:lpstr>PowerPoint Presentation</vt:lpstr>
      <vt:lpstr>Project Late and Early Days</vt:lpstr>
      <vt:lpstr>Exams</vt:lpstr>
      <vt:lpstr>PowerPoint Presentation</vt:lpstr>
      <vt:lpstr>PowerPoint Presentation</vt:lpstr>
      <vt:lpstr>PowerPoint Presentation</vt:lpstr>
      <vt:lpstr>Exam Pedagogy – why so weird?</vt:lpstr>
      <vt:lpstr>Course Resources</vt:lpstr>
      <vt:lpstr>Course Resources</vt:lpstr>
      <vt:lpstr>PowerPoint Presentation</vt:lpstr>
      <vt:lpstr>PowerPoint Presentation</vt:lpstr>
      <vt:lpstr>PowerPoint Presentation</vt:lpstr>
      <vt:lpstr>University Accommodations</vt:lpstr>
      <vt:lpstr>Course Resources</vt:lpstr>
      <vt:lpstr>Class Discord channel</vt:lpstr>
      <vt:lpstr>Class Discord channel</vt:lpstr>
      <vt:lpstr>Class Discord channel</vt:lpstr>
      <vt:lpstr>Class Discord channel</vt:lpstr>
      <vt:lpstr>PowerPoint Presentation</vt:lpstr>
      <vt:lpstr>Class Discord channel</vt:lpstr>
      <vt:lpstr>Class Discord channel</vt:lpstr>
      <vt:lpstr>Class Discord channel</vt:lpstr>
      <vt:lpstr>Class Discord channel</vt:lpstr>
      <vt:lpstr>Class Discord channel</vt:lpstr>
      <vt:lpstr>Course Resources</vt:lpstr>
      <vt:lpstr>Instructor 1: Mike Goodrich</vt:lpstr>
      <vt:lpstr>Instructor 2: Eric Mercer</vt:lpstr>
      <vt:lpstr>Course Resources</vt:lpstr>
      <vt:lpstr>TAs</vt:lpstr>
      <vt:lpstr>TAs</vt:lpstr>
      <vt:lpstr>TAs</vt:lpstr>
      <vt:lpstr>Course Resources</vt:lpstr>
      <vt:lpstr>CS Belonging Office</vt:lpstr>
      <vt:lpstr>Course Resources</vt:lpstr>
      <vt:lpstr>Textbook</vt:lpstr>
      <vt:lpstr>Course Resources</vt:lpstr>
      <vt:lpstr>Blended Class Structure</vt:lpstr>
      <vt:lpstr>Blended Class Structure</vt:lpstr>
      <vt:lpstr>Make your life better</vt:lpstr>
      <vt:lpstr>make your life Better – Part 1</vt:lpstr>
      <vt:lpstr>make your life Better – Part 2</vt:lpstr>
      <vt:lpstr>make your life Better – Part 3</vt:lpstr>
      <vt:lpstr>make your life Better – Part 4</vt:lpstr>
      <vt:lpstr>make your life Better – Part 5</vt:lpstr>
      <vt:lpstr>make your life Better – Part 6</vt:lpstr>
      <vt:lpstr>make your life Better – Part 7</vt:lpstr>
      <vt:lpstr>make your life Better – Part 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dc:creator>
  <cp:lastModifiedBy>Michael Goodrich</cp:lastModifiedBy>
  <cp:revision>302</cp:revision>
  <dcterms:created xsi:type="dcterms:W3CDTF">2019-08-26T17:08:59Z</dcterms:created>
  <dcterms:modified xsi:type="dcterms:W3CDTF">2024-09-03T20:19:14Z</dcterms:modified>
</cp:coreProperties>
</file>